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8" r:id="rId5"/>
  </p:sldMasterIdLst>
  <p:notesMasterIdLst>
    <p:notesMasterId r:id="rId34"/>
  </p:notesMasterIdLst>
  <p:handoutMasterIdLst>
    <p:handoutMasterId r:id="rId35"/>
  </p:handoutMasterIdLst>
  <p:sldIdLst>
    <p:sldId id="480" r:id="rId6"/>
    <p:sldId id="574" r:id="rId7"/>
    <p:sldId id="509" r:id="rId8"/>
    <p:sldId id="551" r:id="rId9"/>
    <p:sldId id="512" r:id="rId10"/>
    <p:sldId id="513" r:id="rId11"/>
    <p:sldId id="514" r:id="rId12"/>
    <p:sldId id="516" r:id="rId13"/>
    <p:sldId id="518" r:id="rId14"/>
    <p:sldId id="519" r:id="rId15"/>
    <p:sldId id="520" r:id="rId16"/>
    <p:sldId id="522" r:id="rId17"/>
    <p:sldId id="523" r:id="rId18"/>
    <p:sldId id="524" r:id="rId19"/>
    <p:sldId id="525" r:id="rId20"/>
    <p:sldId id="529" r:id="rId21"/>
    <p:sldId id="553" r:id="rId22"/>
    <p:sldId id="560" r:id="rId23"/>
    <p:sldId id="561" r:id="rId24"/>
    <p:sldId id="562" r:id="rId25"/>
    <p:sldId id="563" r:id="rId26"/>
    <p:sldId id="564" r:id="rId27"/>
    <p:sldId id="565" r:id="rId28"/>
    <p:sldId id="573" r:id="rId29"/>
    <p:sldId id="508" r:id="rId30"/>
    <p:sldId id="548" r:id="rId31"/>
    <p:sldId id="547" r:id="rId32"/>
    <p:sldId id="550" r:id="rId33"/>
  </p:sldIdLst>
  <p:sldSz cx="9144000" cy="5143500" type="screen16x9"/>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165"/>
    <a:srgbClr val="888A8B"/>
    <a:srgbClr val="FFFFFF"/>
    <a:srgbClr val="ADDEFF"/>
    <a:srgbClr val="89D2FF"/>
    <a:srgbClr val="0098DB"/>
    <a:srgbClr val="DEF2FF"/>
    <a:srgbClr val="AAC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00" autoAdjust="0"/>
    <p:restoredTop sz="95474" autoAdjust="0"/>
  </p:normalViewPr>
  <p:slideViewPr>
    <p:cSldViewPr snapToGrid="0" snapToObjects="1">
      <p:cViewPr>
        <p:scale>
          <a:sx n="100" d="100"/>
          <a:sy n="100" d="100"/>
        </p:scale>
        <p:origin x="-270" y="120"/>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5" d="100"/>
          <a:sy n="95" d="100"/>
        </p:scale>
        <p:origin x="-3630" y="-108"/>
      </p:cViewPr>
      <p:guideLst>
        <p:guide orient="horz" pos="3132"/>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3.tiff"/></Relationships>
</file>

<file path=ppt/diagrams/_rels/drawing1.xml.rels><?xml version="1.0" encoding="UTF-8" standalone="yes"?>
<Relationships xmlns="http://schemas.openxmlformats.org/package/2006/relationships"><Relationship Id="rId1" Type="http://schemas.openxmlformats.org/officeDocument/2006/relationships/image" Target="../media/image13.tif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24DF4-58D0-4ABD-A27A-68DC96FC208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da-DK"/>
        </a:p>
      </dgm:t>
    </dgm:pt>
    <dgm:pt modelId="{512C622D-278B-44BB-9AAD-807F4F067442}">
      <dgm:prSet phldrT="[Tekst]"/>
      <dgm:spPr/>
      <dgm:t>
        <a:bodyPr/>
        <a:lstStyle/>
        <a:p>
          <a:r>
            <a:rPr lang="da-DK" dirty="0" err="1" smtClean="0"/>
            <a:t>Researach</a:t>
          </a:r>
          <a:r>
            <a:rPr lang="da-DK" dirty="0" smtClean="0"/>
            <a:t> and </a:t>
          </a:r>
          <a:r>
            <a:rPr lang="da-DK" dirty="0" err="1" smtClean="0"/>
            <a:t>development</a:t>
          </a:r>
          <a:endParaRPr lang="da-DK" dirty="0"/>
        </a:p>
      </dgm:t>
    </dgm:pt>
    <dgm:pt modelId="{4DFAB642-92CA-498A-A374-1D6890237C1E}" type="parTrans" cxnId="{9EE588A8-63EB-45B3-AA2C-20713B33FCC9}">
      <dgm:prSet/>
      <dgm:spPr/>
      <dgm:t>
        <a:bodyPr/>
        <a:lstStyle/>
        <a:p>
          <a:endParaRPr lang="da-DK"/>
        </a:p>
      </dgm:t>
    </dgm:pt>
    <dgm:pt modelId="{88EA8CF8-572F-4A18-9C94-0C8AC6CBE00A}" type="sibTrans" cxnId="{9EE588A8-63EB-45B3-AA2C-20713B33FCC9}">
      <dgm:prSet/>
      <dgm:spPr/>
      <dgm:t>
        <a:bodyPr/>
        <a:lstStyle/>
        <a:p>
          <a:endParaRPr lang="da-DK"/>
        </a:p>
      </dgm:t>
    </dgm:pt>
    <dgm:pt modelId="{320C454B-EC85-42B9-9A33-764993387DEB}">
      <dgm:prSet phldrT="[Tekst]"/>
      <dgm:spPr/>
      <dgm:t>
        <a:bodyPr/>
        <a:lstStyle/>
        <a:p>
          <a:r>
            <a:rPr lang="en-US" noProof="0" dirty="0" smtClean="0"/>
            <a:t>Methodology</a:t>
          </a:r>
          <a:endParaRPr lang="en-US" noProof="0" dirty="0"/>
        </a:p>
      </dgm:t>
    </dgm:pt>
    <dgm:pt modelId="{44FAF5D8-204E-4E2F-9541-3D85DE613594}" type="parTrans" cxnId="{60374373-93B5-4648-9265-F1B61DF24D67}">
      <dgm:prSet/>
      <dgm:spPr/>
      <dgm:t>
        <a:bodyPr/>
        <a:lstStyle/>
        <a:p>
          <a:endParaRPr lang="da-DK"/>
        </a:p>
      </dgm:t>
    </dgm:pt>
    <dgm:pt modelId="{95B69903-175A-4F3F-9C79-AA0B854FA388}" type="sibTrans" cxnId="{60374373-93B5-4648-9265-F1B61DF24D67}">
      <dgm:prSet/>
      <dgm:spPr/>
      <dgm:t>
        <a:bodyPr/>
        <a:lstStyle/>
        <a:p>
          <a:endParaRPr lang="da-DK"/>
        </a:p>
      </dgm:t>
    </dgm:pt>
    <dgm:pt modelId="{FF366FC4-377E-4806-8095-DEEA69CF67D7}">
      <dgm:prSet phldrT="[Tekst]"/>
      <dgm:spPr/>
      <dgm:t>
        <a:bodyPr/>
        <a:lstStyle/>
        <a:p>
          <a:r>
            <a:rPr lang="en-US" noProof="0" dirty="0" smtClean="0"/>
            <a:t>Interpretation</a:t>
          </a:r>
          <a:endParaRPr lang="en-US" noProof="0" dirty="0"/>
        </a:p>
      </dgm:t>
    </dgm:pt>
    <dgm:pt modelId="{43771EFE-6EB4-46F4-B9CA-E37C48ED815C}" type="parTrans" cxnId="{FB054520-C3AF-46FF-817D-E99EBC977F2C}">
      <dgm:prSet/>
      <dgm:spPr/>
      <dgm:t>
        <a:bodyPr/>
        <a:lstStyle/>
        <a:p>
          <a:endParaRPr lang="da-DK"/>
        </a:p>
      </dgm:t>
    </dgm:pt>
    <dgm:pt modelId="{9C95C53F-6B48-4CB7-B6EB-E6EAC046C1B2}" type="sibTrans" cxnId="{FB054520-C3AF-46FF-817D-E99EBC977F2C}">
      <dgm:prSet/>
      <dgm:spPr/>
      <dgm:t>
        <a:bodyPr/>
        <a:lstStyle/>
        <a:p>
          <a:endParaRPr lang="da-DK"/>
        </a:p>
      </dgm:t>
    </dgm:pt>
    <dgm:pt modelId="{5500D7E2-B3C3-4825-8F31-0CA1DD2FEEBB}">
      <dgm:prSet phldrT="[Tekst]"/>
      <dgm:spPr/>
      <dgm:t>
        <a:bodyPr/>
        <a:lstStyle/>
        <a:p>
          <a:r>
            <a:rPr lang="da-DK" dirty="0" smtClean="0"/>
            <a:t>Mangagement</a:t>
          </a:r>
        </a:p>
        <a:p>
          <a:r>
            <a:rPr lang="da-DK" dirty="0" smtClean="0"/>
            <a:t>Policy</a:t>
          </a:r>
          <a:endParaRPr lang="da-DK" dirty="0"/>
        </a:p>
      </dgm:t>
    </dgm:pt>
    <dgm:pt modelId="{BD72A333-4F6D-46E1-BEBB-D1140CA18005}" type="parTrans" cxnId="{FBD0D399-8A50-4F90-960F-CFAAEA7F29B8}">
      <dgm:prSet/>
      <dgm:spPr/>
      <dgm:t>
        <a:bodyPr/>
        <a:lstStyle/>
        <a:p>
          <a:endParaRPr lang="da-DK"/>
        </a:p>
      </dgm:t>
    </dgm:pt>
    <dgm:pt modelId="{4B3C0823-6759-497C-BF65-74CD3C16FDD9}" type="sibTrans" cxnId="{FBD0D399-8A50-4F90-960F-CFAAEA7F29B8}">
      <dgm:prSet/>
      <dgm:spPr/>
      <dgm:t>
        <a:bodyPr/>
        <a:lstStyle/>
        <a:p>
          <a:endParaRPr lang="da-DK"/>
        </a:p>
      </dgm:t>
    </dgm:pt>
    <dgm:pt modelId="{AC42B12F-4E48-49BC-8ADB-7210C4A83AAA}">
      <dgm:prSet phldrT="[Tekst]"/>
      <dgm:spPr/>
      <dgm:t>
        <a:bodyPr/>
        <a:lstStyle/>
        <a:p>
          <a:r>
            <a:rPr lang="en-US" noProof="0" dirty="0" smtClean="0"/>
            <a:t>EU directives</a:t>
          </a:r>
          <a:endParaRPr lang="en-US" noProof="0" dirty="0"/>
        </a:p>
      </dgm:t>
    </dgm:pt>
    <dgm:pt modelId="{D89EBC1E-32B8-46D6-BBA8-A4B00C887A8C}" type="parTrans" cxnId="{3939A32F-33CB-4D1C-900F-1FBC8DC4467C}">
      <dgm:prSet/>
      <dgm:spPr/>
      <dgm:t>
        <a:bodyPr/>
        <a:lstStyle/>
        <a:p>
          <a:endParaRPr lang="da-DK"/>
        </a:p>
      </dgm:t>
    </dgm:pt>
    <dgm:pt modelId="{5C65CE02-EB3F-4103-BAF1-1613E15461B8}" type="sibTrans" cxnId="{3939A32F-33CB-4D1C-900F-1FBC8DC4467C}">
      <dgm:prSet/>
      <dgm:spPr/>
      <dgm:t>
        <a:bodyPr/>
        <a:lstStyle/>
        <a:p>
          <a:endParaRPr lang="da-DK"/>
        </a:p>
      </dgm:t>
    </dgm:pt>
    <dgm:pt modelId="{B50E132A-9A92-4DD7-8943-9CA1FFE1DD53}">
      <dgm:prSet phldrT="[Tekst]"/>
      <dgm:spPr/>
      <dgm:t>
        <a:bodyPr/>
        <a:lstStyle/>
        <a:p>
          <a:r>
            <a:rPr lang="en-US" noProof="0" dirty="0" smtClean="0"/>
            <a:t>Dissemination</a:t>
          </a:r>
          <a:endParaRPr lang="en-US" noProof="0" dirty="0"/>
        </a:p>
      </dgm:t>
    </dgm:pt>
    <dgm:pt modelId="{1D2A40B8-B188-442E-99DC-B6E1D55DAE04}" type="parTrans" cxnId="{2EF45A0C-F932-4A16-9ACC-0A56125DCB3E}">
      <dgm:prSet/>
      <dgm:spPr/>
      <dgm:t>
        <a:bodyPr/>
        <a:lstStyle/>
        <a:p>
          <a:endParaRPr lang="da-DK"/>
        </a:p>
      </dgm:t>
    </dgm:pt>
    <dgm:pt modelId="{8254DC15-D206-41F2-9271-8610450A8456}" type="sibTrans" cxnId="{2EF45A0C-F932-4A16-9ACC-0A56125DCB3E}">
      <dgm:prSet/>
      <dgm:spPr/>
      <dgm:t>
        <a:bodyPr/>
        <a:lstStyle/>
        <a:p>
          <a:endParaRPr lang="da-DK"/>
        </a:p>
      </dgm:t>
    </dgm:pt>
    <dgm:pt modelId="{D9081064-3AD9-4371-A046-4B23EC4CD065}">
      <dgm:prSet phldrT="[Tekst]"/>
      <dgm:spPr/>
      <dgm:t>
        <a:bodyPr/>
        <a:lstStyle/>
        <a:p>
          <a:r>
            <a:rPr lang="en-US" noProof="0" dirty="0" smtClean="0"/>
            <a:t>Yearly reports</a:t>
          </a:r>
          <a:endParaRPr lang="en-US" noProof="0" dirty="0"/>
        </a:p>
      </dgm:t>
    </dgm:pt>
    <dgm:pt modelId="{6E9702DE-33A5-4960-9B39-F08A26B29A08}" type="parTrans" cxnId="{69F27D98-D075-4691-8735-17155995C1C7}">
      <dgm:prSet/>
      <dgm:spPr/>
      <dgm:t>
        <a:bodyPr/>
        <a:lstStyle/>
        <a:p>
          <a:endParaRPr lang="da-DK"/>
        </a:p>
      </dgm:t>
    </dgm:pt>
    <dgm:pt modelId="{C1B73DBC-264F-414D-B8D0-A62E3EB5C5B1}" type="sibTrans" cxnId="{69F27D98-D075-4691-8735-17155995C1C7}">
      <dgm:prSet/>
      <dgm:spPr/>
      <dgm:t>
        <a:bodyPr/>
        <a:lstStyle/>
        <a:p>
          <a:endParaRPr lang="da-DK"/>
        </a:p>
      </dgm:t>
    </dgm:pt>
    <dgm:pt modelId="{A46B7BE0-58C8-4CF4-8040-306DE4116605}">
      <dgm:prSet phldrT="[Tekst]"/>
      <dgm:spPr/>
      <dgm:t>
        <a:bodyPr/>
        <a:lstStyle/>
        <a:p>
          <a:r>
            <a:rPr lang="en-US" noProof="0" dirty="0" smtClean="0"/>
            <a:t>Cooperation EPA,  EU etc.</a:t>
          </a:r>
          <a:endParaRPr lang="en-US" noProof="0" dirty="0"/>
        </a:p>
      </dgm:t>
    </dgm:pt>
    <dgm:pt modelId="{EAB3CD61-C2E7-4FB4-A19F-D50E618C256A}" type="parTrans" cxnId="{F39526A6-F934-4607-8129-7137F53AE5AD}">
      <dgm:prSet/>
      <dgm:spPr/>
      <dgm:t>
        <a:bodyPr/>
        <a:lstStyle/>
        <a:p>
          <a:endParaRPr lang="da-DK"/>
        </a:p>
      </dgm:t>
    </dgm:pt>
    <dgm:pt modelId="{74CCF352-7712-47F9-B8FF-B48F748A94B9}" type="sibTrans" cxnId="{F39526A6-F934-4607-8129-7137F53AE5AD}">
      <dgm:prSet/>
      <dgm:spPr/>
      <dgm:t>
        <a:bodyPr/>
        <a:lstStyle/>
        <a:p>
          <a:endParaRPr lang="da-DK"/>
        </a:p>
      </dgm:t>
    </dgm:pt>
    <dgm:pt modelId="{35D172AD-24BB-4925-84E0-530441D978C5}">
      <dgm:prSet phldrT="[Tekst]"/>
      <dgm:spPr/>
      <dgm:t>
        <a:bodyPr/>
        <a:lstStyle/>
        <a:p>
          <a:r>
            <a:rPr lang="en-US" noProof="0" dirty="0" smtClean="0"/>
            <a:t>Dating</a:t>
          </a:r>
          <a:endParaRPr lang="en-US" noProof="0" dirty="0"/>
        </a:p>
      </dgm:t>
    </dgm:pt>
    <dgm:pt modelId="{73F610BD-DC82-4DF1-AC68-4FEE01432FCD}" type="parTrans" cxnId="{9916F496-00B7-4D2E-85B9-C2DCE7B9E082}">
      <dgm:prSet/>
      <dgm:spPr/>
      <dgm:t>
        <a:bodyPr/>
        <a:lstStyle/>
        <a:p>
          <a:endParaRPr lang="da-DK"/>
        </a:p>
      </dgm:t>
    </dgm:pt>
    <dgm:pt modelId="{4C99BBD4-E190-4035-8D72-B32C0D904A12}" type="sibTrans" cxnId="{9916F496-00B7-4D2E-85B9-C2DCE7B9E082}">
      <dgm:prSet/>
      <dgm:spPr/>
      <dgm:t>
        <a:bodyPr/>
        <a:lstStyle/>
        <a:p>
          <a:endParaRPr lang="da-DK"/>
        </a:p>
      </dgm:t>
    </dgm:pt>
    <dgm:pt modelId="{8967A792-355C-4F7C-8B73-C37CB5A89139}">
      <dgm:prSet phldrT="[Tekst]"/>
      <dgm:spPr/>
      <dgm:t>
        <a:bodyPr/>
        <a:lstStyle/>
        <a:p>
          <a:r>
            <a:rPr lang="en-US" noProof="0" dirty="0" smtClean="0"/>
            <a:t>Water cycle </a:t>
          </a:r>
          <a:endParaRPr lang="en-US" noProof="0" dirty="0"/>
        </a:p>
      </dgm:t>
    </dgm:pt>
    <dgm:pt modelId="{F66C2AFB-AC27-48BB-994B-BD56E6CAACDD}" type="parTrans" cxnId="{9C852835-A714-4163-93B5-3CA1C73EE787}">
      <dgm:prSet/>
      <dgm:spPr/>
      <dgm:t>
        <a:bodyPr/>
        <a:lstStyle/>
        <a:p>
          <a:endParaRPr lang="da-DK"/>
        </a:p>
      </dgm:t>
    </dgm:pt>
    <dgm:pt modelId="{9012CF71-7A16-4562-8821-0769CAD75291}" type="sibTrans" cxnId="{9C852835-A714-4163-93B5-3CA1C73EE787}">
      <dgm:prSet/>
      <dgm:spPr/>
      <dgm:t>
        <a:bodyPr/>
        <a:lstStyle/>
        <a:p>
          <a:endParaRPr lang="da-DK"/>
        </a:p>
      </dgm:t>
    </dgm:pt>
    <dgm:pt modelId="{CB541ED7-C373-4CB9-BE52-087E0644B9BE}">
      <dgm:prSet phldrT="[Tekst]"/>
      <dgm:spPr/>
      <dgm:t>
        <a:bodyPr/>
        <a:lstStyle/>
        <a:p>
          <a:r>
            <a:rPr lang="en-US" noProof="0" dirty="0" err="1" smtClean="0"/>
            <a:t>Waterplans</a:t>
          </a:r>
          <a:r>
            <a:rPr lang="en-US" noProof="0" dirty="0" smtClean="0"/>
            <a:t> other planning</a:t>
          </a:r>
          <a:endParaRPr lang="en-US" noProof="0" dirty="0"/>
        </a:p>
      </dgm:t>
    </dgm:pt>
    <dgm:pt modelId="{0008DE44-0BFD-4F80-B0B6-A5BB6E2E0383}" type="parTrans" cxnId="{B58843D2-5EDF-4922-B319-08520F495E82}">
      <dgm:prSet/>
      <dgm:spPr/>
      <dgm:t>
        <a:bodyPr/>
        <a:lstStyle/>
        <a:p>
          <a:endParaRPr lang="da-DK"/>
        </a:p>
      </dgm:t>
    </dgm:pt>
    <dgm:pt modelId="{DF7000EA-BEFC-4E98-8264-57A29CEE7116}" type="sibTrans" cxnId="{B58843D2-5EDF-4922-B319-08520F495E82}">
      <dgm:prSet/>
      <dgm:spPr/>
      <dgm:t>
        <a:bodyPr/>
        <a:lstStyle/>
        <a:p>
          <a:endParaRPr lang="da-DK"/>
        </a:p>
      </dgm:t>
    </dgm:pt>
    <dgm:pt modelId="{7451F439-8984-43FE-9CA0-BA0FADB678E7}">
      <dgm:prSet phldrT="[Tekst]"/>
      <dgm:spPr/>
      <dgm:t>
        <a:bodyPr/>
        <a:lstStyle/>
        <a:p>
          <a:r>
            <a:rPr lang="en-US" noProof="0" dirty="0" smtClean="0"/>
            <a:t>Inspection of water works</a:t>
          </a:r>
          <a:endParaRPr lang="en-US" noProof="0" dirty="0"/>
        </a:p>
      </dgm:t>
    </dgm:pt>
    <dgm:pt modelId="{285E6CB2-0A60-4156-AC27-9C453AB30D6D}" type="parTrans" cxnId="{7DBB34E3-4DDF-4EFF-893A-3F5B15CDF2F7}">
      <dgm:prSet/>
      <dgm:spPr/>
      <dgm:t>
        <a:bodyPr/>
        <a:lstStyle/>
        <a:p>
          <a:endParaRPr lang="da-DK"/>
        </a:p>
      </dgm:t>
    </dgm:pt>
    <dgm:pt modelId="{2F38B188-9124-46FE-BF88-4E6B33A1BF4D}" type="sibTrans" cxnId="{7DBB34E3-4DDF-4EFF-893A-3F5B15CDF2F7}">
      <dgm:prSet/>
      <dgm:spPr/>
      <dgm:t>
        <a:bodyPr/>
        <a:lstStyle/>
        <a:p>
          <a:endParaRPr lang="da-DK"/>
        </a:p>
      </dgm:t>
    </dgm:pt>
    <dgm:pt modelId="{B1F3BB99-F4BF-46E2-88FE-39E049EA48D0}">
      <dgm:prSet phldrT="[Tekst]"/>
      <dgm:spPr/>
      <dgm:t>
        <a:bodyPr/>
        <a:lstStyle/>
        <a:p>
          <a:r>
            <a:rPr lang="en-US" noProof="0" dirty="0" smtClean="0"/>
            <a:t>Thematic reports</a:t>
          </a:r>
          <a:endParaRPr lang="en-US" noProof="0" dirty="0"/>
        </a:p>
      </dgm:t>
    </dgm:pt>
    <dgm:pt modelId="{D24F0B2B-62A4-41F7-9CA6-E14642EB984D}" type="parTrans" cxnId="{CC16C543-8F89-4B38-9F5E-E4ECA61B3268}">
      <dgm:prSet/>
      <dgm:spPr/>
      <dgm:t>
        <a:bodyPr/>
        <a:lstStyle/>
        <a:p>
          <a:endParaRPr lang="da-DK"/>
        </a:p>
      </dgm:t>
    </dgm:pt>
    <dgm:pt modelId="{3C139DA0-AE22-412C-B293-357B4C7698C5}" type="sibTrans" cxnId="{CC16C543-8F89-4B38-9F5E-E4ECA61B3268}">
      <dgm:prSet/>
      <dgm:spPr/>
      <dgm:t>
        <a:bodyPr/>
        <a:lstStyle/>
        <a:p>
          <a:endParaRPr lang="da-DK"/>
        </a:p>
      </dgm:t>
    </dgm:pt>
    <dgm:pt modelId="{5B1F8371-0875-4E55-A6F3-B9A3DD0D9A28}">
      <dgm:prSet phldrT="[Tekst]"/>
      <dgm:spPr/>
      <dgm:t>
        <a:bodyPr/>
        <a:lstStyle/>
        <a:p>
          <a:r>
            <a:rPr lang="en-US" noProof="0" dirty="0" smtClean="0"/>
            <a:t>Intercalibration</a:t>
          </a:r>
          <a:endParaRPr lang="en-US" noProof="0" dirty="0"/>
        </a:p>
      </dgm:t>
    </dgm:pt>
    <dgm:pt modelId="{5CDA878F-A570-45AB-B071-C50A10D00C54}" type="parTrans" cxnId="{EEC6719F-2368-4298-B9FD-22766A3DF729}">
      <dgm:prSet/>
      <dgm:spPr/>
      <dgm:t>
        <a:bodyPr/>
        <a:lstStyle/>
        <a:p>
          <a:endParaRPr lang="da-DK"/>
        </a:p>
      </dgm:t>
    </dgm:pt>
    <dgm:pt modelId="{21817470-9C35-4888-8DF6-CC52933350EE}" type="sibTrans" cxnId="{EEC6719F-2368-4298-B9FD-22766A3DF729}">
      <dgm:prSet/>
      <dgm:spPr/>
      <dgm:t>
        <a:bodyPr/>
        <a:lstStyle/>
        <a:p>
          <a:endParaRPr lang="da-DK"/>
        </a:p>
      </dgm:t>
    </dgm:pt>
    <dgm:pt modelId="{AC7B3427-8D50-406B-8D12-1AC6C506CA3A}">
      <dgm:prSet phldrT="[Tekst]"/>
      <dgm:spPr/>
      <dgm:t>
        <a:bodyPr/>
        <a:lstStyle/>
        <a:p>
          <a:r>
            <a:rPr lang="en-US" noProof="0" dirty="0" smtClean="0"/>
            <a:t>Lectures and talks</a:t>
          </a:r>
          <a:endParaRPr lang="en-US" noProof="0" dirty="0"/>
        </a:p>
      </dgm:t>
    </dgm:pt>
    <dgm:pt modelId="{FBAE5738-850A-4521-91A4-0A315C029919}" type="parTrans" cxnId="{1AD80FDA-F51D-4222-8972-B958AE2DBAB6}">
      <dgm:prSet/>
      <dgm:spPr/>
      <dgm:t>
        <a:bodyPr/>
        <a:lstStyle/>
        <a:p>
          <a:endParaRPr lang="da-DK"/>
        </a:p>
      </dgm:t>
    </dgm:pt>
    <dgm:pt modelId="{53A02040-78CF-4C2E-A807-D05B06B830DD}" type="sibTrans" cxnId="{1AD80FDA-F51D-4222-8972-B958AE2DBAB6}">
      <dgm:prSet/>
      <dgm:spPr/>
      <dgm:t>
        <a:bodyPr/>
        <a:lstStyle/>
        <a:p>
          <a:endParaRPr lang="da-DK"/>
        </a:p>
      </dgm:t>
    </dgm:pt>
    <dgm:pt modelId="{1014F5E8-A6D0-438F-812B-0D7596283AEA}">
      <dgm:prSet phldrT="[Tekst]"/>
      <dgm:spPr/>
      <dgm:t>
        <a:bodyPr/>
        <a:lstStyle/>
        <a:p>
          <a:r>
            <a:rPr lang="en-US" noProof="0" dirty="0" smtClean="0"/>
            <a:t>Articles </a:t>
          </a:r>
          <a:endParaRPr lang="en-US" noProof="0" dirty="0"/>
        </a:p>
      </dgm:t>
    </dgm:pt>
    <dgm:pt modelId="{507D0CCD-A19B-422E-A4D3-1D4F434AEF72}" type="parTrans" cxnId="{F15F8B7B-D03E-427B-A7ED-07BC45738188}">
      <dgm:prSet/>
      <dgm:spPr/>
      <dgm:t>
        <a:bodyPr/>
        <a:lstStyle/>
        <a:p>
          <a:endParaRPr lang="da-DK"/>
        </a:p>
      </dgm:t>
    </dgm:pt>
    <dgm:pt modelId="{185C910E-EFEA-4C92-9635-D11066AD2422}" type="sibTrans" cxnId="{F15F8B7B-D03E-427B-A7ED-07BC45738188}">
      <dgm:prSet/>
      <dgm:spPr/>
      <dgm:t>
        <a:bodyPr/>
        <a:lstStyle/>
        <a:p>
          <a:endParaRPr lang="da-DK"/>
        </a:p>
      </dgm:t>
    </dgm:pt>
    <dgm:pt modelId="{C5C9C591-F78E-4F6F-BEB8-C1C165AB7109}">
      <dgm:prSet phldrT="[Tekst]"/>
      <dgm:spPr/>
      <dgm:t>
        <a:bodyPr/>
        <a:lstStyle/>
        <a:p>
          <a:r>
            <a:rPr lang="en-US" noProof="0" dirty="0" smtClean="0"/>
            <a:t>Analytical methods</a:t>
          </a:r>
          <a:endParaRPr lang="en-US" noProof="0" dirty="0"/>
        </a:p>
      </dgm:t>
    </dgm:pt>
    <dgm:pt modelId="{7CBC251D-50F1-4C07-BB8D-7BEC5D2231FC}" type="parTrans" cxnId="{CB8B0192-E6D9-4916-BC91-3B8F064ADE46}">
      <dgm:prSet/>
      <dgm:spPr/>
      <dgm:t>
        <a:bodyPr/>
        <a:lstStyle/>
        <a:p>
          <a:endParaRPr lang="da-DK"/>
        </a:p>
      </dgm:t>
    </dgm:pt>
    <dgm:pt modelId="{C475649A-3EE4-4A79-A0B4-8CD9AD5B1E1C}" type="sibTrans" cxnId="{CB8B0192-E6D9-4916-BC91-3B8F064ADE46}">
      <dgm:prSet/>
      <dgm:spPr/>
      <dgm:t>
        <a:bodyPr/>
        <a:lstStyle/>
        <a:p>
          <a:endParaRPr lang="da-DK"/>
        </a:p>
      </dgm:t>
    </dgm:pt>
    <dgm:pt modelId="{1064FDF1-D9A4-4489-BD83-B236D9DA31AA}">
      <dgm:prSet phldrT="[Tekst]"/>
      <dgm:spPr/>
      <dgm:t>
        <a:bodyPr/>
        <a:lstStyle/>
        <a:p>
          <a:r>
            <a:rPr lang="en-US" noProof="0" dirty="0" smtClean="0"/>
            <a:t>Municipalities and EPA</a:t>
          </a:r>
          <a:endParaRPr lang="en-US" noProof="0" dirty="0"/>
        </a:p>
      </dgm:t>
    </dgm:pt>
    <dgm:pt modelId="{485E388A-E080-4466-BD56-93F5B3CEA5AF}" type="parTrans" cxnId="{60534E1D-C640-4DA9-A09E-5258BCB40EE2}">
      <dgm:prSet/>
      <dgm:spPr/>
      <dgm:t>
        <a:bodyPr/>
        <a:lstStyle/>
        <a:p>
          <a:endParaRPr lang="da-DK"/>
        </a:p>
      </dgm:t>
    </dgm:pt>
    <dgm:pt modelId="{BEC63314-C95E-43D0-88B9-E155B5DA93FA}" type="sibTrans" cxnId="{60534E1D-C640-4DA9-A09E-5258BCB40EE2}">
      <dgm:prSet/>
      <dgm:spPr/>
      <dgm:t>
        <a:bodyPr/>
        <a:lstStyle/>
        <a:p>
          <a:endParaRPr lang="da-DK"/>
        </a:p>
      </dgm:t>
    </dgm:pt>
    <dgm:pt modelId="{19367E0B-EA88-4F82-9CD5-4DBDE63FD92B}">
      <dgm:prSet phldrT="[Tekst]"/>
      <dgm:spPr/>
      <dgm:t>
        <a:bodyPr/>
        <a:lstStyle/>
        <a:p>
          <a:r>
            <a:rPr lang="en-US" noProof="0" dirty="0" smtClean="0"/>
            <a:t>Modeling</a:t>
          </a:r>
          <a:endParaRPr lang="en-US" noProof="0" dirty="0"/>
        </a:p>
      </dgm:t>
    </dgm:pt>
    <dgm:pt modelId="{342F0221-EC93-47FA-9CAA-AE06F6EBD5A9}" type="parTrans" cxnId="{99F84F5F-1B75-45C2-9CB4-05FCC9FE059F}">
      <dgm:prSet/>
      <dgm:spPr/>
      <dgm:t>
        <a:bodyPr/>
        <a:lstStyle/>
        <a:p>
          <a:endParaRPr lang="da-DK"/>
        </a:p>
      </dgm:t>
    </dgm:pt>
    <dgm:pt modelId="{89BBD645-4B42-4E63-BE1A-1DF501DE0E0E}" type="sibTrans" cxnId="{99F84F5F-1B75-45C2-9CB4-05FCC9FE059F}">
      <dgm:prSet/>
      <dgm:spPr/>
      <dgm:t>
        <a:bodyPr/>
        <a:lstStyle/>
        <a:p>
          <a:endParaRPr lang="da-DK"/>
        </a:p>
      </dgm:t>
    </dgm:pt>
    <dgm:pt modelId="{DC4B880A-DB34-4DC9-9904-7AAFCB9AC113}">
      <dgm:prSet phldrT="[Tekst]"/>
      <dgm:spPr/>
      <dgm:t>
        <a:bodyPr/>
        <a:lstStyle/>
        <a:p>
          <a:r>
            <a:rPr lang="en-US" noProof="0" dirty="0" smtClean="0"/>
            <a:t>European </a:t>
          </a:r>
          <a:r>
            <a:rPr lang="en-US" noProof="0" dirty="0" err="1" smtClean="0"/>
            <a:t>Env</a:t>
          </a:r>
          <a:r>
            <a:rPr lang="en-US" noProof="0" dirty="0" smtClean="0"/>
            <a:t>. Agency</a:t>
          </a:r>
          <a:endParaRPr lang="en-US" noProof="0" dirty="0"/>
        </a:p>
      </dgm:t>
    </dgm:pt>
    <dgm:pt modelId="{5110ABF1-F0BA-4507-8B2B-D704334E68AB}" type="parTrans" cxnId="{1E9A9456-5DA2-4B56-8C36-2EDA81F9535A}">
      <dgm:prSet/>
      <dgm:spPr/>
      <dgm:t>
        <a:bodyPr/>
        <a:lstStyle/>
        <a:p>
          <a:endParaRPr lang="en-US"/>
        </a:p>
      </dgm:t>
    </dgm:pt>
    <dgm:pt modelId="{3D59E510-A2B7-4361-A915-4626FD645045}" type="sibTrans" cxnId="{1E9A9456-5DA2-4B56-8C36-2EDA81F9535A}">
      <dgm:prSet/>
      <dgm:spPr/>
      <dgm:t>
        <a:bodyPr/>
        <a:lstStyle/>
        <a:p>
          <a:endParaRPr lang="en-US"/>
        </a:p>
      </dgm:t>
    </dgm:pt>
    <dgm:pt modelId="{EC884A3E-7931-414B-966E-EA85E62019A6}">
      <dgm:prSet phldrT="[Tekst]"/>
      <dgm:spPr/>
      <dgm:t>
        <a:bodyPr/>
        <a:lstStyle/>
        <a:p>
          <a:r>
            <a:rPr lang="en-US" noProof="0" dirty="0" smtClean="0"/>
            <a:t>Efficiency of measures</a:t>
          </a:r>
          <a:endParaRPr lang="en-US" noProof="0" dirty="0"/>
        </a:p>
      </dgm:t>
    </dgm:pt>
    <dgm:pt modelId="{7C2DBFB2-DDD8-4920-82D3-8694D2447760}" type="parTrans" cxnId="{131100A4-71BD-4E90-9DE6-9783D87A7415}">
      <dgm:prSet/>
      <dgm:spPr/>
      <dgm:t>
        <a:bodyPr/>
        <a:lstStyle/>
        <a:p>
          <a:endParaRPr lang="en-US"/>
        </a:p>
      </dgm:t>
    </dgm:pt>
    <dgm:pt modelId="{CC3775D6-C5A1-4CB9-B688-D8069A666E81}" type="sibTrans" cxnId="{131100A4-71BD-4E90-9DE6-9783D87A7415}">
      <dgm:prSet/>
      <dgm:spPr/>
      <dgm:t>
        <a:bodyPr/>
        <a:lstStyle/>
        <a:p>
          <a:endParaRPr lang="en-US"/>
        </a:p>
      </dgm:t>
    </dgm:pt>
    <dgm:pt modelId="{0E33590D-DA3D-43F0-A503-2D266609923E}" type="pres">
      <dgm:prSet presAssocID="{D6D24DF4-58D0-4ABD-A27A-68DC96FC2083}" presName="composite" presStyleCnt="0">
        <dgm:presLayoutVars>
          <dgm:chMax val="5"/>
          <dgm:dir/>
          <dgm:animLvl val="ctr"/>
          <dgm:resizeHandles val="exact"/>
        </dgm:presLayoutVars>
      </dgm:prSet>
      <dgm:spPr/>
      <dgm:t>
        <a:bodyPr/>
        <a:lstStyle/>
        <a:p>
          <a:endParaRPr lang="da-DK"/>
        </a:p>
      </dgm:t>
    </dgm:pt>
    <dgm:pt modelId="{70CEBD5B-D738-4AEC-9833-95AD0EB71067}" type="pres">
      <dgm:prSet presAssocID="{D6D24DF4-58D0-4ABD-A27A-68DC96FC2083}" presName="cycle" presStyleCnt="0"/>
      <dgm:spPr/>
    </dgm:pt>
    <dgm:pt modelId="{7DE021CF-DA32-4421-95E4-FAFCAF6D0887}" type="pres">
      <dgm:prSet presAssocID="{D6D24DF4-58D0-4ABD-A27A-68DC96FC2083}" presName="centerShape" presStyleCnt="0"/>
      <dgm:spPr/>
    </dgm:pt>
    <dgm:pt modelId="{D7B06FC0-4013-48F6-B9B1-15EFB3DD976E}" type="pres">
      <dgm:prSet presAssocID="{D6D24DF4-58D0-4ABD-A27A-68DC96FC2083}" presName="connSite" presStyleLbl="node1" presStyleIdx="0" presStyleCnt="4"/>
      <dgm:spPr/>
    </dgm:pt>
    <dgm:pt modelId="{68894550-8F0A-4C8F-AF33-22E84F190FAC}" type="pres">
      <dgm:prSet presAssocID="{D6D24DF4-58D0-4ABD-A27A-68DC96FC2083}" presName="visible" presStyleLbl="node1" presStyleIdx="0" presStyleCnt="4" custLinFactNeighborX="-752" custLinFactNeighborY="3758"/>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5000" r="-25000"/>
          </a:stretch>
        </a:blipFill>
        <a:ln w="31750">
          <a:solidFill>
            <a:schemeClr val="tx2"/>
          </a:solidFill>
        </a:ln>
      </dgm:spPr>
      <dgm:t>
        <a:bodyPr/>
        <a:lstStyle/>
        <a:p>
          <a:endParaRPr lang="da-DK"/>
        </a:p>
      </dgm:t>
    </dgm:pt>
    <dgm:pt modelId="{14223003-E8B9-4328-ACB2-329787FCB301}" type="pres">
      <dgm:prSet presAssocID="{4DFAB642-92CA-498A-A374-1D6890237C1E}" presName="Name25" presStyleLbl="parChTrans1D1" presStyleIdx="0" presStyleCnt="3"/>
      <dgm:spPr/>
      <dgm:t>
        <a:bodyPr/>
        <a:lstStyle/>
        <a:p>
          <a:endParaRPr lang="da-DK"/>
        </a:p>
      </dgm:t>
    </dgm:pt>
    <dgm:pt modelId="{582F53C7-D66C-4422-9BC0-931F3748A8C6}" type="pres">
      <dgm:prSet presAssocID="{512C622D-278B-44BB-9AAD-807F4F067442}" presName="node" presStyleCnt="0"/>
      <dgm:spPr/>
    </dgm:pt>
    <dgm:pt modelId="{F76C9EC8-5551-48A2-AA9C-A6355E2265B5}" type="pres">
      <dgm:prSet presAssocID="{512C622D-278B-44BB-9AAD-807F4F067442}" presName="parentNode" presStyleLbl="node1" presStyleIdx="1" presStyleCnt="4" custLinFactY="39370" custLinFactNeighborX="35217" custLinFactNeighborY="100000">
        <dgm:presLayoutVars>
          <dgm:chMax val="1"/>
          <dgm:bulletEnabled val="1"/>
        </dgm:presLayoutVars>
      </dgm:prSet>
      <dgm:spPr/>
      <dgm:t>
        <a:bodyPr/>
        <a:lstStyle/>
        <a:p>
          <a:endParaRPr lang="da-DK"/>
        </a:p>
      </dgm:t>
    </dgm:pt>
    <dgm:pt modelId="{4FBBBCA3-B5C7-49C0-90D1-0B891AFA42E7}" type="pres">
      <dgm:prSet presAssocID="{512C622D-278B-44BB-9AAD-807F4F067442}" presName="childNode" presStyleLbl="revTx" presStyleIdx="0" presStyleCnt="3">
        <dgm:presLayoutVars>
          <dgm:bulletEnabled val="1"/>
        </dgm:presLayoutVars>
      </dgm:prSet>
      <dgm:spPr/>
      <dgm:t>
        <a:bodyPr/>
        <a:lstStyle/>
        <a:p>
          <a:endParaRPr lang="da-DK"/>
        </a:p>
      </dgm:t>
    </dgm:pt>
    <dgm:pt modelId="{46C25AD4-F6B8-4DDD-BF9A-A13156793CA2}" type="pres">
      <dgm:prSet presAssocID="{BD72A333-4F6D-46E1-BEBB-D1140CA18005}" presName="Name25" presStyleLbl="parChTrans1D1" presStyleIdx="1" presStyleCnt="3"/>
      <dgm:spPr/>
      <dgm:t>
        <a:bodyPr/>
        <a:lstStyle/>
        <a:p>
          <a:endParaRPr lang="da-DK"/>
        </a:p>
      </dgm:t>
    </dgm:pt>
    <dgm:pt modelId="{E12C7C26-FDA7-47C8-9D3F-C6C4AEC08B95}" type="pres">
      <dgm:prSet presAssocID="{5500D7E2-B3C3-4825-8F31-0CA1DD2FEEBB}" presName="node" presStyleCnt="0"/>
      <dgm:spPr/>
    </dgm:pt>
    <dgm:pt modelId="{D48E46B9-DCAB-4BEB-923D-D41FB4CDEF7A}" type="pres">
      <dgm:prSet presAssocID="{5500D7E2-B3C3-4825-8F31-0CA1DD2FEEBB}" presName="parentNode" presStyleLbl="node1" presStyleIdx="2" presStyleCnt="4" custScaleX="106032" custScaleY="105392" custLinFactY="-7495" custLinFactNeighborX="-17478" custLinFactNeighborY="-100000">
        <dgm:presLayoutVars>
          <dgm:chMax val="1"/>
          <dgm:bulletEnabled val="1"/>
        </dgm:presLayoutVars>
      </dgm:prSet>
      <dgm:spPr/>
      <dgm:t>
        <a:bodyPr/>
        <a:lstStyle/>
        <a:p>
          <a:endParaRPr lang="da-DK"/>
        </a:p>
      </dgm:t>
    </dgm:pt>
    <dgm:pt modelId="{1F17CF11-DFAB-44A5-960E-90C2F4D3F691}" type="pres">
      <dgm:prSet presAssocID="{5500D7E2-B3C3-4825-8F31-0CA1DD2FEEBB}" presName="childNode" presStyleLbl="revTx" presStyleIdx="1" presStyleCnt="3">
        <dgm:presLayoutVars>
          <dgm:bulletEnabled val="1"/>
        </dgm:presLayoutVars>
      </dgm:prSet>
      <dgm:spPr/>
      <dgm:t>
        <a:bodyPr/>
        <a:lstStyle/>
        <a:p>
          <a:endParaRPr lang="da-DK"/>
        </a:p>
      </dgm:t>
    </dgm:pt>
    <dgm:pt modelId="{038AB3D9-7907-4C72-9EB8-8DDEDBA57B96}" type="pres">
      <dgm:prSet presAssocID="{1D2A40B8-B188-442E-99DC-B6E1D55DAE04}" presName="Name25" presStyleLbl="parChTrans1D1" presStyleIdx="2" presStyleCnt="3"/>
      <dgm:spPr/>
      <dgm:t>
        <a:bodyPr/>
        <a:lstStyle/>
        <a:p>
          <a:endParaRPr lang="da-DK"/>
        </a:p>
      </dgm:t>
    </dgm:pt>
    <dgm:pt modelId="{FD5D0914-0EB9-4485-8E5F-353E37F66DFB}" type="pres">
      <dgm:prSet presAssocID="{B50E132A-9A92-4DD7-8943-9CA1FFE1DD53}" presName="node" presStyleCnt="0"/>
      <dgm:spPr/>
    </dgm:pt>
    <dgm:pt modelId="{6F94E070-3AC2-48D9-B7ED-1DF1EED03CD4}" type="pres">
      <dgm:prSet presAssocID="{B50E132A-9A92-4DD7-8943-9CA1FFE1DD53}" presName="parentNode" presStyleLbl="node1" presStyleIdx="3" presStyleCnt="4">
        <dgm:presLayoutVars>
          <dgm:chMax val="1"/>
          <dgm:bulletEnabled val="1"/>
        </dgm:presLayoutVars>
      </dgm:prSet>
      <dgm:spPr/>
      <dgm:t>
        <a:bodyPr/>
        <a:lstStyle/>
        <a:p>
          <a:endParaRPr lang="da-DK"/>
        </a:p>
      </dgm:t>
    </dgm:pt>
    <dgm:pt modelId="{D150BEC6-A278-487C-8BCA-E8BA07E9FDA4}" type="pres">
      <dgm:prSet presAssocID="{B50E132A-9A92-4DD7-8943-9CA1FFE1DD53}" presName="childNode" presStyleLbl="revTx" presStyleIdx="2" presStyleCnt="3">
        <dgm:presLayoutVars>
          <dgm:bulletEnabled val="1"/>
        </dgm:presLayoutVars>
      </dgm:prSet>
      <dgm:spPr/>
      <dgm:t>
        <a:bodyPr/>
        <a:lstStyle/>
        <a:p>
          <a:endParaRPr lang="da-DK"/>
        </a:p>
      </dgm:t>
    </dgm:pt>
  </dgm:ptLst>
  <dgm:cxnLst>
    <dgm:cxn modelId="{9916F496-00B7-4D2E-85B9-C2DCE7B9E082}" srcId="{512C622D-278B-44BB-9AAD-807F4F067442}" destId="{35D172AD-24BB-4925-84E0-530441D978C5}" srcOrd="2" destOrd="0" parTransId="{73F610BD-DC82-4DF1-AC68-4FEE01432FCD}" sibTransId="{4C99BBD4-E190-4035-8D72-B32C0D904A12}"/>
    <dgm:cxn modelId="{52674F44-A01E-44A2-A639-4E1648388FE7}" type="presOf" srcId="{B1F3BB99-F4BF-46E2-88FE-39E049EA48D0}" destId="{D150BEC6-A278-487C-8BCA-E8BA07E9FDA4}" srcOrd="0" destOrd="1" presId="urn:microsoft.com/office/officeart/2005/8/layout/radial2"/>
    <dgm:cxn modelId="{42771DE8-2038-4873-95C8-3EE259B40AE9}" type="presOf" srcId="{512C622D-278B-44BB-9AAD-807F4F067442}" destId="{F76C9EC8-5551-48A2-AA9C-A6355E2265B5}" srcOrd="0" destOrd="0" presId="urn:microsoft.com/office/officeart/2005/8/layout/radial2"/>
    <dgm:cxn modelId="{F39526A6-F934-4607-8129-7137F53AE5AD}" srcId="{B50E132A-9A92-4DD7-8943-9CA1FFE1DD53}" destId="{A46B7BE0-58C8-4CF4-8040-306DE4116605}" srcOrd="5" destOrd="0" parTransId="{EAB3CD61-C2E7-4FB4-A19F-D50E618C256A}" sibTransId="{74CCF352-7712-47F9-B8FF-B48F748A94B9}"/>
    <dgm:cxn modelId="{1E9A9456-5DA2-4B56-8C36-2EDA81F9535A}" srcId="{5500D7E2-B3C3-4825-8F31-0CA1DD2FEEBB}" destId="{DC4B880A-DB34-4DC9-9904-7AAFCB9AC113}" srcOrd="1" destOrd="0" parTransId="{5110ABF1-F0BA-4507-8B2B-D704334E68AB}" sibTransId="{3D59E510-A2B7-4361-A915-4626FD645045}"/>
    <dgm:cxn modelId="{2DDB3304-B954-446C-98A8-2E1D4E20A2B3}" type="presOf" srcId="{FF366FC4-377E-4806-8095-DEEA69CF67D7}" destId="{4FBBBCA3-B5C7-49C0-90D1-0B891AFA42E7}" srcOrd="0" destOrd="1" presId="urn:microsoft.com/office/officeart/2005/8/layout/radial2"/>
    <dgm:cxn modelId="{C9CE7EA5-0AE5-4ACE-AF2F-2C752137CD09}" type="presOf" srcId="{A46B7BE0-58C8-4CF4-8040-306DE4116605}" destId="{D150BEC6-A278-487C-8BCA-E8BA07E9FDA4}" srcOrd="0" destOrd="5" presId="urn:microsoft.com/office/officeart/2005/8/layout/radial2"/>
    <dgm:cxn modelId="{4352EC2A-27E1-4115-809A-58A138C4C1FB}" type="presOf" srcId="{1064FDF1-D9A4-4489-BD83-B236D9DA31AA}" destId="{1F17CF11-DFAB-44A5-960E-90C2F4D3F691}" srcOrd="0" destOrd="2" presId="urn:microsoft.com/office/officeart/2005/8/layout/radial2"/>
    <dgm:cxn modelId="{D8EF2E11-17A2-4364-92D2-A6C4FAF7EC30}" type="presOf" srcId="{BD72A333-4F6D-46E1-BEBB-D1140CA18005}" destId="{46C25AD4-F6B8-4DDD-BF9A-A13156793CA2}" srcOrd="0" destOrd="0" presId="urn:microsoft.com/office/officeart/2005/8/layout/radial2"/>
    <dgm:cxn modelId="{3939A32F-33CB-4D1C-900F-1FBC8DC4467C}" srcId="{5500D7E2-B3C3-4825-8F31-0CA1DD2FEEBB}" destId="{AC42B12F-4E48-49BC-8ADB-7210C4A83AAA}" srcOrd="0" destOrd="0" parTransId="{D89EBC1E-32B8-46D6-BBA8-A4B00C887A8C}" sibTransId="{5C65CE02-EB3F-4103-BAF1-1613E15461B8}"/>
    <dgm:cxn modelId="{B58843D2-5EDF-4922-B319-08520F495E82}" srcId="{5500D7E2-B3C3-4825-8F31-0CA1DD2FEEBB}" destId="{CB541ED7-C373-4CB9-BE52-087E0644B9BE}" srcOrd="3" destOrd="0" parTransId="{0008DE44-0BFD-4F80-B0B6-A5BB6E2E0383}" sibTransId="{DF7000EA-BEFC-4E98-8264-57A29CEE7116}"/>
    <dgm:cxn modelId="{8D3A82E6-0EAA-4E34-9F85-FF89251CCE0E}" type="presOf" srcId="{1014F5E8-A6D0-438F-812B-0D7596283AEA}" destId="{D150BEC6-A278-487C-8BCA-E8BA07E9FDA4}" srcOrd="0" destOrd="4" presId="urn:microsoft.com/office/officeart/2005/8/layout/radial2"/>
    <dgm:cxn modelId="{69F27D98-D075-4691-8735-17155995C1C7}" srcId="{B50E132A-9A92-4DD7-8943-9CA1FFE1DD53}" destId="{D9081064-3AD9-4371-A046-4B23EC4CD065}" srcOrd="0" destOrd="0" parTransId="{6E9702DE-33A5-4960-9B39-F08A26B29A08}" sibTransId="{C1B73DBC-264F-414D-B8D0-A62E3EB5C5B1}"/>
    <dgm:cxn modelId="{7E88A7E8-B35A-4D22-BBD1-37C6F0241588}" type="presOf" srcId="{320C454B-EC85-42B9-9A33-764993387DEB}" destId="{4FBBBCA3-B5C7-49C0-90D1-0B891AFA42E7}" srcOrd="0" destOrd="0" presId="urn:microsoft.com/office/officeart/2005/8/layout/radial2"/>
    <dgm:cxn modelId="{CE27B239-EFE0-4F50-A173-154BC120B1C5}" type="presOf" srcId="{D9081064-3AD9-4371-A046-4B23EC4CD065}" destId="{D150BEC6-A278-487C-8BCA-E8BA07E9FDA4}" srcOrd="0" destOrd="0" presId="urn:microsoft.com/office/officeart/2005/8/layout/radial2"/>
    <dgm:cxn modelId="{9EE588A8-63EB-45B3-AA2C-20713B33FCC9}" srcId="{D6D24DF4-58D0-4ABD-A27A-68DC96FC2083}" destId="{512C622D-278B-44BB-9AAD-807F4F067442}" srcOrd="0" destOrd="0" parTransId="{4DFAB642-92CA-498A-A374-1D6890237C1E}" sibTransId="{88EA8CF8-572F-4A18-9C94-0C8AC6CBE00A}"/>
    <dgm:cxn modelId="{CB8B0192-E6D9-4916-BC91-3B8F064ADE46}" srcId="{512C622D-278B-44BB-9AAD-807F4F067442}" destId="{C5C9C591-F78E-4F6F-BEB8-C1C165AB7109}" srcOrd="4" destOrd="0" parTransId="{7CBC251D-50F1-4C07-BB8D-7BEC5D2231FC}" sibTransId="{C475649A-3EE4-4A79-A0B4-8CD9AD5B1E1C}"/>
    <dgm:cxn modelId="{D3956F58-1214-48D9-944A-6A080305DD1C}" type="presOf" srcId="{AC42B12F-4E48-49BC-8ADB-7210C4A83AAA}" destId="{1F17CF11-DFAB-44A5-960E-90C2F4D3F691}" srcOrd="0" destOrd="0" presId="urn:microsoft.com/office/officeart/2005/8/layout/radial2"/>
    <dgm:cxn modelId="{392967B6-B38D-409D-ADAA-9E7BBF9132A7}" type="presOf" srcId="{1D2A40B8-B188-442E-99DC-B6E1D55DAE04}" destId="{038AB3D9-7907-4C72-9EB8-8DDEDBA57B96}" srcOrd="0" destOrd="0" presId="urn:microsoft.com/office/officeart/2005/8/layout/radial2"/>
    <dgm:cxn modelId="{EB713681-F499-4735-A871-3D86920164A4}" type="presOf" srcId="{35D172AD-24BB-4925-84E0-530441D978C5}" destId="{4FBBBCA3-B5C7-49C0-90D1-0B891AFA42E7}" srcOrd="0" destOrd="2" presId="urn:microsoft.com/office/officeart/2005/8/layout/radial2"/>
    <dgm:cxn modelId="{99F84F5F-1B75-45C2-9CB4-05FCC9FE059F}" srcId="{512C622D-278B-44BB-9AAD-807F4F067442}" destId="{19367E0B-EA88-4F82-9CD5-4DBDE63FD92B}" srcOrd="5" destOrd="0" parTransId="{342F0221-EC93-47FA-9CAA-AE06F6EBD5A9}" sibTransId="{89BBD645-4B42-4E63-BE1A-1DF501DE0E0E}"/>
    <dgm:cxn modelId="{FB054520-C3AF-46FF-817D-E99EBC977F2C}" srcId="{512C622D-278B-44BB-9AAD-807F4F067442}" destId="{FF366FC4-377E-4806-8095-DEEA69CF67D7}" srcOrd="1" destOrd="0" parTransId="{43771EFE-6EB4-46F4-B9CA-E37C48ED815C}" sibTransId="{9C95C53F-6B48-4CB7-B6EB-E6EAC046C1B2}"/>
    <dgm:cxn modelId="{F15F8B7B-D03E-427B-A7ED-07BC45738188}" srcId="{B50E132A-9A92-4DD7-8943-9CA1FFE1DD53}" destId="{1014F5E8-A6D0-438F-812B-0D7596283AEA}" srcOrd="4" destOrd="0" parTransId="{507D0CCD-A19B-422E-A4D3-1D4F434AEF72}" sibTransId="{185C910E-EFEA-4C92-9635-D11066AD2422}"/>
    <dgm:cxn modelId="{60534E1D-C640-4DA9-A09E-5258BCB40EE2}" srcId="{5500D7E2-B3C3-4825-8F31-0CA1DD2FEEBB}" destId="{1064FDF1-D9A4-4489-BD83-B236D9DA31AA}" srcOrd="2" destOrd="0" parTransId="{485E388A-E080-4466-BD56-93F5B3CEA5AF}" sibTransId="{BEC63314-C95E-43D0-88B9-E155B5DA93FA}"/>
    <dgm:cxn modelId="{131100A4-71BD-4E90-9DE6-9783D87A7415}" srcId="{5500D7E2-B3C3-4825-8F31-0CA1DD2FEEBB}" destId="{EC884A3E-7931-414B-966E-EA85E62019A6}" srcOrd="4" destOrd="0" parTransId="{7C2DBFB2-DDD8-4920-82D3-8694D2447760}" sibTransId="{CC3775D6-C5A1-4CB9-B688-D8069A666E81}"/>
    <dgm:cxn modelId="{9C852835-A714-4163-93B5-3CA1C73EE787}" srcId="{512C622D-278B-44BB-9AAD-807F4F067442}" destId="{8967A792-355C-4F7C-8B73-C37CB5A89139}" srcOrd="3" destOrd="0" parTransId="{F66C2AFB-AC27-48BB-994B-BD56E6CAACDD}" sibTransId="{9012CF71-7A16-4562-8821-0769CAD75291}"/>
    <dgm:cxn modelId="{E9B1EED3-85C5-46E6-A86D-2C32902F373D}" type="presOf" srcId="{5500D7E2-B3C3-4825-8F31-0CA1DD2FEEBB}" destId="{D48E46B9-DCAB-4BEB-923D-D41FB4CDEF7A}" srcOrd="0" destOrd="0" presId="urn:microsoft.com/office/officeart/2005/8/layout/radial2"/>
    <dgm:cxn modelId="{C642ADC0-3982-4887-93C9-3D8972FA47B1}" type="presOf" srcId="{7451F439-8984-43FE-9CA0-BA0FADB678E7}" destId="{1F17CF11-DFAB-44A5-960E-90C2F4D3F691}" srcOrd="0" destOrd="5" presId="urn:microsoft.com/office/officeart/2005/8/layout/radial2"/>
    <dgm:cxn modelId="{AAF860B9-021B-4273-9520-9A6FB0077874}" type="presOf" srcId="{C5C9C591-F78E-4F6F-BEB8-C1C165AB7109}" destId="{4FBBBCA3-B5C7-49C0-90D1-0B891AFA42E7}" srcOrd="0" destOrd="4" presId="urn:microsoft.com/office/officeart/2005/8/layout/radial2"/>
    <dgm:cxn modelId="{23C94A28-8DDB-48B2-B5F4-D8A5CEFD68AD}" type="presOf" srcId="{B50E132A-9A92-4DD7-8943-9CA1FFE1DD53}" destId="{6F94E070-3AC2-48D9-B7ED-1DF1EED03CD4}" srcOrd="0" destOrd="0" presId="urn:microsoft.com/office/officeart/2005/8/layout/radial2"/>
    <dgm:cxn modelId="{CC16C543-8F89-4B38-9F5E-E4ECA61B3268}" srcId="{B50E132A-9A92-4DD7-8943-9CA1FFE1DD53}" destId="{B1F3BB99-F4BF-46E2-88FE-39E049EA48D0}" srcOrd="1" destOrd="0" parTransId="{D24F0B2B-62A4-41F7-9CA6-E14642EB984D}" sibTransId="{3C139DA0-AE22-412C-B293-357B4C7698C5}"/>
    <dgm:cxn modelId="{2EF45A0C-F932-4A16-9ACC-0A56125DCB3E}" srcId="{D6D24DF4-58D0-4ABD-A27A-68DC96FC2083}" destId="{B50E132A-9A92-4DD7-8943-9CA1FFE1DD53}" srcOrd="2" destOrd="0" parTransId="{1D2A40B8-B188-442E-99DC-B6E1D55DAE04}" sibTransId="{8254DC15-D206-41F2-9271-8610450A8456}"/>
    <dgm:cxn modelId="{FBD0D399-8A50-4F90-960F-CFAAEA7F29B8}" srcId="{D6D24DF4-58D0-4ABD-A27A-68DC96FC2083}" destId="{5500D7E2-B3C3-4825-8F31-0CA1DD2FEEBB}" srcOrd="1" destOrd="0" parTransId="{BD72A333-4F6D-46E1-BEBB-D1140CA18005}" sibTransId="{4B3C0823-6759-497C-BF65-74CD3C16FDD9}"/>
    <dgm:cxn modelId="{BB085456-9977-44B2-94DC-38165D17D28D}" type="presOf" srcId="{DC4B880A-DB34-4DC9-9904-7AAFCB9AC113}" destId="{1F17CF11-DFAB-44A5-960E-90C2F4D3F691}" srcOrd="0" destOrd="1" presId="urn:microsoft.com/office/officeart/2005/8/layout/radial2"/>
    <dgm:cxn modelId="{3DBF24A4-BFCB-4A4E-8525-F210D4DA368A}" type="presOf" srcId="{AC7B3427-8D50-406B-8D12-1AC6C506CA3A}" destId="{D150BEC6-A278-487C-8BCA-E8BA07E9FDA4}" srcOrd="0" destOrd="3" presId="urn:microsoft.com/office/officeart/2005/8/layout/radial2"/>
    <dgm:cxn modelId="{A39C1499-D0BA-4645-8EAD-3FAA69B95E0B}" type="presOf" srcId="{D6D24DF4-58D0-4ABD-A27A-68DC96FC2083}" destId="{0E33590D-DA3D-43F0-A503-2D266609923E}" srcOrd="0" destOrd="0" presId="urn:microsoft.com/office/officeart/2005/8/layout/radial2"/>
    <dgm:cxn modelId="{7DBB34E3-4DDF-4EFF-893A-3F5B15CDF2F7}" srcId="{5500D7E2-B3C3-4825-8F31-0CA1DD2FEEBB}" destId="{7451F439-8984-43FE-9CA0-BA0FADB678E7}" srcOrd="5" destOrd="0" parTransId="{285E6CB2-0A60-4156-AC27-9C453AB30D6D}" sibTransId="{2F38B188-9124-46FE-BF88-4E6B33A1BF4D}"/>
    <dgm:cxn modelId="{236AD2F4-2C6D-47C1-989C-FCE6186F9A04}" type="presOf" srcId="{8967A792-355C-4F7C-8B73-C37CB5A89139}" destId="{4FBBBCA3-B5C7-49C0-90D1-0B891AFA42E7}" srcOrd="0" destOrd="3" presId="urn:microsoft.com/office/officeart/2005/8/layout/radial2"/>
    <dgm:cxn modelId="{EEC6719F-2368-4298-B9FD-22766A3DF729}" srcId="{B50E132A-9A92-4DD7-8943-9CA1FFE1DD53}" destId="{5B1F8371-0875-4E55-A6F3-B9A3DD0D9A28}" srcOrd="2" destOrd="0" parTransId="{5CDA878F-A570-45AB-B071-C50A10D00C54}" sibTransId="{21817470-9C35-4888-8DF6-CC52933350EE}"/>
    <dgm:cxn modelId="{1AD80FDA-F51D-4222-8972-B958AE2DBAB6}" srcId="{B50E132A-9A92-4DD7-8943-9CA1FFE1DD53}" destId="{AC7B3427-8D50-406B-8D12-1AC6C506CA3A}" srcOrd="3" destOrd="0" parTransId="{FBAE5738-850A-4521-91A4-0A315C029919}" sibTransId="{53A02040-78CF-4C2E-A807-D05B06B830DD}"/>
    <dgm:cxn modelId="{16D4C931-FD89-4508-84FA-99CFCD6A7C8D}" type="presOf" srcId="{EC884A3E-7931-414B-966E-EA85E62019A6}" destId="{1F17CF11-DFAB-44A5-960E-90C2F4D3F691}" srcOrd="0" destOrd="4" presId="urn:microsoft.com/office/officeart/2005/8/layout/radial2"/>
    <dgm:cxn modelId="{7D57957D-CA9E-4B7C-917A-7D0A3C34AD89}" type="presOf" srcId="{CB541ED7-C373-4CB9-BE52-087E0644B9BE}" destId="{1F17CF11-DFAB-44A5-960E-90C2F4D3F691}" srcOrd="0" destOrd="3" presId="urn:microsoft.com/office/officeart/2005/8/layout/radial2"/>
    <dgm:cxn modelId="{2C357078-8A46-4411-A3C4-7BF10562AF1E}" type="presOf" srcId="{5B1F8371-0875-4E55-A6F3-B9A3DD0D9A28}" destId="{D150BEC6-A278-487C-8BCA-E8BA07E9FDA4}" srcOrd="0" destOrd="2" presId="urn:microsoft.com/office/officeart/2005/8/layout/radial2"/>
    <dgm:cxn modelId="{60374373-93B5-4648-9265-F1B61DF24D67}" srcId="{512C622D-278B-44BB-9AAD-807F4F067442}" destId="{320C454B-EC85-42B9-9A33-764993387DEB}" srcOrd="0" destOrd="0" parTransId="{44FAF5D8-204E-4E2F-9541-3D85DE613594}" sibTransId="{95B69903-175A-4F3F-9C79-AA0B854FA388}"/>
    <dgm:cxn modelId="{AB9F3E8C-F9D6-41CC-BE33-FB2C978037E0}" type="presOf" srcId="{4DFAB642-92CA-498A-A374-1D6890237C1E}" destId="{14223003-E8B9-4328-ACB2-329787FCB301}" srcOrd="0" destOrd="0" presId="urn:microsoft.com/office/officeart/2005/8/layout/radial2"/>
    <dgm:cxn modelId="{DC14BF33-FC12-47B4-99DF-0A7BEF427617}" type="presOf" srcId="{19367E0B-EA88-4F82-9CD5-4DBDE63FD92B}" destId="{4FBBBCA3-B5C7-49C0-90D1-0B891AFA42E7}" srcOrd="0" destOrd="5" presId="urn:microsoft.com/office/officeart/2005/8/layout/radial2"/>
    <dgm:cxn modelId="{DAFF2B57-44B8-43CE-A748-3958402A26B7}" type="presParOf" srcId="{0E33590D-DA3D-43F0-A503-2D266609923E}" destId="{70CEBD5B-D738-4AEC-9833-95AD0EB71067}" srcOrd="0" destOrd="0" presId="urn:microsoft.com/office/officeart/2005/8/layout/radial2"/>
    <dgm:cxn modelId="{3FE28C04-ADCE-4D12-8C97-050B3134C4B5}" type="presParOf" srcId="{70CEBD5B-D738-4AEC-9833-95AD0EB71067}" destId="{7DE021CF-DA32-4421-95E4-FAFCAF6D0887}" srcOrd="0" destOrd="0" presId="urn:microsoft.com/office/officeart/2005/8/layout/radial2"/>
    <dgm:cxn modelId="{FB1155DE-BFB8-4AF6-9497-ABBCFD176A98}" type="presParOf" srcId="{7DE021CF-DA32-4421-95E4-FAFCAF6D0887}" destId="{D7B06FC0-4013-48F6-B9B1-15EFB3DD976E}" srcOrd="0" destOrd="0" presId="urn:microsoft.com/office/officeart/2005/8/layout/radial2"/>
    <dgm:cxn modelId="{3F656F76-C8BF-47F8-A6A8-F98C01141793}" type="presParOf" srcId="{7DE021CF-DA32-4421-95E4-FAFCAF6D0887}" destId="{68894550-8F0A-4C8F-AF33-22E84F190FAC}" srcOrd="1" destOrd="0" presId="urn:microsoft.com/office/officeart/2005/8/layout/radial2"/>
    <dgm:cxn modelId="{466AF5DE-7109-46A6-B69D-F3DE5B9F7AED}" type="presParOf" srcId="{70CEBD5B-D738-4AEC-9833-95AD0EB71067}" destId="{14223003-E8B9-4328-ACB2-329787FCB301}" srcOrd="1" destOrd="0" presId="urn:microsoft.com/office/officeart/2005/8/layout/radial2"/>
    <dgm:cxn modelId="{8AEC7433-C21D-4B1B-8012-311A3A31735C}" type="presParOf" srcId="{70CEBD5B-D738-4AEC-9833-95AD0EB71067}" destId="{582F53C7-D66C-4422-9BC0-931F3748A8C6}" srcOrd="2" destOrd="0" presId="urn:microsoft.com/office/officeart/2005/8/layout/radial2"/>
    <dgm:cxn modelId="{2E57B47B-9384-42C5-ACF6-20E4830EC404}" type="presParOf" srcId="{582F53C7-D66C-4422-9BC0-931F3748A8C6}" destId="{F76C9EC8-5551-48A2-AA9C-A6355E2265B5}" srcOrd="0" destOrd="0" presId="urn:microsoft.com/office/officeart/2005/8/layout/radial2"/>
    <dgm:cxn modelId="{A50A87C9-5FB5-4D3F-AD8F-1B778F9D4790}" type="presParOf" srcId="{582F53C7-D66C-4422-9BC0-931F3748A8C6}" destId="{4FBBBCA3-B5C7-49C0-90D1-0B891AFA42E7}" srcOrd="1" destOrd="0" presId="urn:microsoft.com/office/officeart/2005/8/layout/radial2"/>
    <dgm:cxn modelId="{25154BF8-3B9F-4E3D-A79C-79309A083BF6}" type="presParOf" srcId="{70CEBD5B-D738-4AEC-9833-95AD0EB71067}" destId="{46C25AD4-F6B8-4DDD-BF9A-A13156793CA2}" srcOrd="3" destOrd="0" presId="urn:microsoft.com/office/officeart/2005/8/layout/radial2"/>
    <dgm:cxn modelId="{C14D0899-0468-4EEA-A2A8-88602BF6A156}" type="presParOf" srcId="{70CEBD5B-D738-4AEC-9833-95AD0EB71067}" destId="{E12C7C26-FDA7-47C8-9D3F-C6C4AEC08B95}" srcOrd="4" destOrd="0" presId="urn:microsoft.com/office/officeart/2005/8/layout/radial2"/>
    <dgm:cxn modelId="{14C834F1-7975-496B-B16B-5817624D830D}" type="presParOf" srcId="{E12C7C26-FDA7-47C8-9D3F-C6C4AEC08B95}" destId="{D48E46B9-DCAB-4BEB-923D-D41FB4CDEF7A}" srcOrd="0" destOrd="0" presId="urn:microsoft.com/office/officeart/2005/8/layout/radial2"/>
    <dgm:cxn modelId="{E9CE1252-88BE-4110-98C4-5AED16D836EA}" type="presParOf" srcId="{E12C7C26-FDA7-47C8-9D3F-C6C4AEC08B95}" destId="{1F17CF11-DFAB-44A5-960E-90C2F4D3F691}" srcOrd="1" destOrd="0" presId="urn:microsoft.com/office/officeart/2005/8/layout/radial2"/>
    <dgm:cxn modelId="{7CAEA293-AF69-479D-B598-546EC7E0EF4C}" type="presParOf" srcId="{70CEBD5B-D738-4AEC-9833-95AD0EB71067}" destId="{038AB3D9-7907-4C72-9EB8-8DDEDBA57B96}" srcOrd="5" destOrd="0" presId="urn:microsoft.com/office/officeart/2005/8/layout/radial2"/>
    <dgm:cxn modelId="{60C5BD50-2A0D-4F05-8849-5111395EB87B}" type="presParOf" srcId="{70CEBD5B-D738-4AEC-9833-95AD0EB71067}" destId="{FD5D0914-0EB9-4485-8E5F-353E37F66DFB}" srcOrd="6" destOrd="0" presId="urn:microsoft.com/office/officeart/2005/8/layout/radial2"/>
    <dgm:cxn modelId="{5378FA9B-5332-491C-993A-EE81A56E489D}" type="presParOf" srcId="{FD5D0914-0EB9-4485-8E5F-353E37F66DFB}" destId="{6F94E070-3AC2-48D9-B7ED-1DF1EED03CD4}" srcOrd="0" destOrd="0" presId="urn:microsoft.com/office/officeart/2005/8/layout/radial2"/>
    <dgm:cxn modelId="{CBEE26EA-F541-49F6-924D-05397AEA6C73}" type="presParOf" srcId="{FD5D0914-0EB9-4485-8E5F-353E37F66DFB}" destId="{D150BEC6-A278-487C-8BCA-E8BA07E9FDA4}"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8AB3D9-7907-4C72-9EB8-8DDEDBA57B96}">
      <dsp:nvSpPr>
        <dsp:cNvPr id="0" name=""/>
        <dsp:cNvSpPr/>
      </dsp:nvSpPr>
      <dsp:spPr>
        <a:xfrm rot="2535565">
          <a:off x="1878711" y="2440359"/>
          <a:ext cx="528727" cy="56425"/>
        </a:xfrm>
        <a:custGeom>
          <a:avLst/>
          <a:gdLst/>
          <a:ahLst/>
          <a:cxnLst/>
          <a:rect l="0" t="0" r="0" b="0"/>
          <a:pathLst>
            <a:path>
              <a:moveTo>
                <a:pt x="0" y="28212"/>
              </a:moveTo>
              <a:lnTo>
                <a:pt x="528727" y="28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C25AD4-F6B8-4DDD-BF9A-A13156793CA2}">
      <dsp:nvSpPr>
        <dsp:cNvPr id="0" name=""/>
        <dsp:cNvSpPr/>
      </dsp:nvSpPr>
      <dsp:spPr>
        <a:xfrm rot="19516864">
          <a:off x="1895233" y="1113455"/>
          <a:ext cx="586188" cy="56425"/>
        </a:xfrm>
        <a:custGeom>
          <a:avLst/>
          <a:gdLst/>
          <a:ahLst/>
          <a:cxnLst/>
          <a:rect l="0" t="0" r="0" b="0"/>
          <a:pathLst>
            <a:path>
              <a:moveTo>
                <a:pt x="0" y="28212"/>
              </a:moveTo>
              <a:lnTo>
                <a:pt x="586188" y="28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23003-E8B9-4328-ACB2-329787FCB301}">
      <dsp:nvSpPr>
        <dsp:cNvPr id="0" name=""/>
        <dsp:cNvSpPr/>
      </dsp:nvSpPr>
      <dsp:spPr>
        <a:xfrm rot="249317">
          <a:off x="1946613" y="1772071"/>
          <a:ext cx="612192" cy="56425"/>
        </a:xfrm>
        <a:custGeom>
          <a:avLst/>
          <a:gdLst/>
          <a:ahLst/>
          <a:cxnLst/>
          <a:rect l="0" t="0" r="0" b="0"/>
          <a:pathLst>
            <a:path>
              <a:moveTo>
                <a:pt x="0" y="28212"/>
              </a:moveTo>
              <a:lnTo>
                <a:pt x="612192" y="28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94550-8F0A-4C8F-AF33-22E84F190FAC}">
      <dsp:nvSpPr>
        <dsp:cNvPr id="0" name=""/>
        <dsp:cNvSpPr/>
      </dsp:nvSpPr>
      <dsp:spPr>
        <a:xfrm>
          <a:off x="444867" y="923295"/>
          <a:ext cx="1752204" cy="1752204"/>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5000" r="-25000"/>
          </a:stretch>
        </a:blipFill>
        <a:ln w="317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F76C9EC8-5551-48A2-AA9C-A6355E2265B5}">
      <dsp:nvSpPr>
        <dsp:cNvPr id="0" name=""/>
        <dsp:cNvSpPr/>
      </dsp:nvSpPr>
      <dsp:spPr>
        <a:xfrm>
          <a:off x="2556711" y="1367553"/>
          <a:ext cx="980897" cy="980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a-DK" sz="800" kern="1200" dirty="0" err="1" smtClean="0"/>
            <a:t>Researach</a:t>
          </a:r>
          <a:r>
            <a:rPr lang="da-DK" sz="800" kern="1200" dirty="0" smtClean="0"/>
            <a:t> and </a:t>
          </a:r>
          <a:r>
            <a:rPr lang="da-DK" sz="800" kern="1200" dirty="0" err="1" smtClean="0"/>
            <a:t>development</a:t>
          </a:r>
          <a:endParaRPr lang="da-DK" sz="800" kern="1200" dirty="0"/>
        </a:p>
      </dsp:txBody>
      <dsp:txXfrm>
        <a:off x="2556711" y="1367553"/>
        <a:ext cx="980897" cy="980897"/>
      </dsp:txXfrm>
    </dsp:sp>
    <dsp:sp modelId="{4FBBBCA3-B5C7-49C0-90D1-0B891AFA42E7}">
      <dsp:nvSpPr>
        <dsp:cNvPr id="0" name=""/>
        <dsp:cNvSpPr/>
      </dsp:nvSpPr>
      <dsp:spPr>
        <a:xfrm>
          <a:off x="3635698" y="1367553"/>
          <a:ext cx="1471345" cy="98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US" sz="900" kern="1200" noProof="0" dirty="0" smtClean="0"/>
            <a:t>Methodology</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Interpretation</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Dating</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Water cycle </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Analytical methods</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Modeling</a:t>
          </a:r>
          <a:endParaRPr lang="en-US" sz="900" kern="1200" noProof="0" dirty="0"/>
        </a:p>
      </dsp:txBody>
      <dsp:txXfrm>
        <a:off x="3635698" y="1367553"/>
        <a:ext cx="1471345" cy="980897"/>
      </dsp:txXfrm>
    </dsp:sp>
    <dsp:sp modelId="{D48E46B9-DCAB-4BEB-923D-D41FB4CDEF7A}">
      <dsp:nvSpPr>
        <dsp:cNvPr id="0" name=""/>
        <dsp:cNvSpPr/>
      </dsp:nvSpPr>
      <dsp:spPr>
        <a:xfrm>
          <a:off x="2335808" y="162241"/>
          <a:ext cx="1040064" cy="1033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a-DK" sz="800" kern="1200" dirty="0" smtClean="0"/>
            <a:t>Mangagement</a:t>
          </a:r>
        </a:p>
        <a:p>
          <a:pPr lvl="0" algn="ctr" defTabSz="355600">
            <a:lnSpc>
              <a:spcPct val="90000"/>
            </a:lnSpc>
            <a:spcBef>
              <a:spcPct val="0"/>
            </a:spcBef>
            <a:spcAft>
              <a:spcPct val="35000"/>
            </a:spcAft>
          </a:pPr>
          <a:r>
            <a:rPr lang="da-DK" sz="800" kern="1200" dirty="0" smtClean="0"/>
            <a:t>Policy</a:t>
          </a:r>
          <a:endParaRPr lang="da-DK" sz="800" kern="1200" dirty="0"/>
        </a:p>
      </dsp:txBody>
      <dsp:txXfrm>
        <a:off x="2335808" y="162241"/>
        <a:ext cx="1040064" cy="1033787"/>
      </dsp:txXfrm>
    </dsp:sp>
    <dsp:sp modelId="{1F17CF11-DFAB-44A5-960E-90C2F4D3F691}">
      <dsp:nvSpPr>
        <dsp:cNvPr id="0" name=""/>
        <dsp:cNvSpPr/>
      </dsp:nvSpPr>
      <dsp:spPr>
        <a:xfrm>
          <a:off x="3400003" y="162241"/>
          <a:ext cx="1560097" cy="103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US" sz="900" kern="1200" noProof="0" dirty="0" smtClean="0"/>
            <a:t>EU directives</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European </a:t>
          </a:r>
          <a:r>
            <a:rPr lang="en-US" sz="900" kern="1200" noProof="0" dirty="0" err="1" smtClean="0"/>
            <a:t>Env</a:t>
          </a:r>
          <a:r>
            <a:rPr lang="en-US" sz="900" kern="1200" noProof="0" dirty="0" smtClean="0"/>
            <a:t>. Agency</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Municipalities and EPA</a:t>
          </a:r>
          <a:endParaRPr lang="en-US" sz="900" kern="1200" noProof="0" dirty="0"/>
        </a:p>
        <a:p>
          <a:pPr marL="57150" lvl="1" indent="-57150" algn="l" defTabSz="400050">
            <a:lnSpc>
              <a:spcPct val="90000"/>
            </a:lnSpc>
            <a:spcBef>
              <a:spcPct val="0"/>
            </a:spcBef>
            <a:spcAft>
              <a:spcPct val="15000"/>
            </a:spcAft>
            <a:buChar char="••"/>
          </a:pPr>
          <a:r>
            <a:rPr lang="en-US" sz="900" kern="1200" noProof="0" dirty="0" err="1" smtClean="0"/>
            <a:t>Waterplans</a:t>
          </a:r>
          <a:r>
            <a:rPr lang="en-US" sz="900" kern="1200" noProof="0" dirty="0" smtClean="0"/>
            <a:t> other planning</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Efficiency of measures</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Inspection of water works</a:t>
          </a:r>
          <a:endParaRPr lang="en-US" sz="900" kern="1200" noProof="0" dirty="0"/>
        </a:p>
      </dsp:txBody>
      <dsp:txXfrm>
        <a:off x="3400003" y="162241"/>
        <a:ext cx="1560097" cy="1033787"/>
      </dsp:txXfrm>
    </dsp:sp>
    <dsp:sp modelId="{6F94E070-3AC2-48D9-B7ED-1DF1EED03CD4}">
      <dsp:nvSpPr>
        <dsp:cNvPr id="0" name=""/>
        <dsp:cNvSpPr/>
      </dsp:nvSpPr>
      <dsp:spPr>
        <a:xfrm>
          <a:off x="2211269" y="2485726"/>
          <a:ext cx="980897" cy="980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noProof="0" dirty="0" smtClean="0"/>
            <a:t>Dissemination</a:t>
          </a:r>
          <a:endParaRPr lang="en-US" sz="800" kern="1200" noProof="0" dirty="0"/>
        </a:p>
      </dsp:txBody>
      <dsp:txXfrm>
        <a:off x="2211269" y="2485726"/>
        <a:ext cx="980897" cy="980897"/>
      </dsp:txXfrm>
    </dsp:sp>
    <dsp:sp modelId="{D150BEC6-A278-487C-8BCA-E8BA07E9FDA4}">
      <dsp:nvSpPr>
        <dsp:cNvPr id="0" name=""/>
        <dsp:cNvSpPr/>
      </dsp:nvSpPr>
      <dsp:spPr>
        <a:xfrm>
          <a:off x="3290255" y="2485726"/>
          <a:ext cx="1471345" cy="98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US" sz="900" kern="1200" noProof="0" dirty="0" smtClean="0"/>
            <a:t>Yearly reports</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Thematic reports</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Intercalibration</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Lectures and talks</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Articles </a:t>
          </a:r>
          <a:endParaRPr lang="en-US" sz="900" kern="1200" noProof="0" dirty="0"/>
        </a:p>
        <a:p>
          <a:pPr marL="57150" lvl="1" indent="-57150" algn="l" defTabSz="400050">
            <a:lnSpc>
              <a:spcPct val="90000"/>
            </a:lnSpc>
            <a:spcBef>
              <a:spcPct val="0"/>
            </a:spcBef>
            <a:spcAft>
              <a:spcPct val="15000"/>
            </a:spcAft>
            <a:buChar char="••"/>
          </a:pPr>
          <a:r>
            <a:rPr lang="en-US" sz="900" kern="1200" noProof="0" dirty="0" smtClean="0"/>
            <a:t>Cooperation EPA,  EU etc.</a:t>
          </a:r>
          <a:endParaRPr lang="en-US" sz="900" kern="1200" noProof="0" dirty="0"/>
        </a:p>
      </dsp:txBody>
      <dsp:txXfrm>
        <a:off x="3290255" y="2485726"/>
        <a:ext cx="1471345" cy="98089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62FA31D1-4B7B-4077-893D-2476ED0339C7}" type="datetimeFigureOut">
              <a:rPr lang="en-GB" smtClean="0"/>
              <a:pPr/>
              <a:t>16/11/2016</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8A9A230C-9D80-48FE-90EC-651E41ACB554}" type="slidenum">
              <a:rPr lang="en-GB" smtClean="0"/>
              <a:pPr/>
              <a:t>‹#›</a:t>
            </a:fld>
            <a:endParaRPr lang="en-GB"/>
          </a:p>
        </p:txBody>
      </p:sp>
    </p:spTree>
    <p:extLst>
      <p:ext uri="{BB962C8B-B14F-4D97-AF65-F5344CB8AC3E}">
        <p14:creationId xmlns:p14="http://schemas.microsoft.com/office/powerpoint/2010/main" xmlns="" val="1256004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D73581A4-8FA3-4B6F-80FB-EEE826A94165}" type="datetimeFigureOut">
              <a:rPr lang="en-GB" smtClean="0"/>
              <a:pPr/>
              <a:t>16/11/2016</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8F7DD0CD-5C67-4D2D-AC88-9EE4C5985D39}" type="slidenum">
              <a:rPr lang="en-GB" smtClean="0"/>
              <a:pPr/>
              <a:t>‹#›</a:t>
            </a:fld>
            <a:endParaRPr lang="en-GB"/>
          </a:p>
        </p:txBody>
      </p:sp>
    </p:spTree>
    <p:extLst>
      <p:ext uri="{BB962C8B-B14F-4D97-AF65-F5344CB8AC3E}">
        <p14:creationId xmlns:p14="http://schemas.microsoft.com/office/powerpoint/2010/main" xmlns="" val="299118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xfrm>
            <a:off x="336550" y="679450"/>
            <a:ext cx="6172200" cy="34718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Rectangle 3"/>
          <p:cNvSpPr>
            <a:spLocks noGrp="1"/>
          </p:cNvSpPr>
          <p:nvPr>
            <p:ph type="body" idx="1"/>
          </p:nvPr>
        </p:nvSpPr>
        <p:spPr bwMode="auto">
          <a:xfrm>
            <a:off x="901700" y="4375150"/>
            <a:ext cx="5043488" cy="4076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smtClean="0">
              <a:ea typeface="ＭＳ Ｐゴシック" pitchFamily="34" charset="-128"/>
            </a:endParaRPr>
          </a:p>
        </p:txBody>
      </p:sp>
    </p:spTree>
    <p:extLst>
      <p:ext uri="{BB962C8B-B14F-4D97-AF65-F5344CB8AC3E}">
        <p14:creationId xmlns:p14="http://schemas.microsoft.com/office/powerpoint/2010/main" xmlns="" val="11900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sz="1200" dirty="0" smtClean="0">
                <a:latin typeface="Verdana" charset="0"/>
              </a:rPr>
              <a:t>Overvågning er som skovbrug, vi samler data ind vores efterkommere, sidder man længe nok har man selv glæden heraf.</a:t>
            </a:r>
          </a:p>
          <a:p>
            <a:r>
              <a:rPr lang="da-DK" altLang="da-DK" sz="1200" dirty="0" smtClean="0">
                <a:latin typeface="Verdana" charset="0"/>
              </a:rPr>
              <a:t>Forskningsmæssigt</a:t>
            </a:r>
            <a:r>
              <a:rPr lang="da-DK" altLang="da-DK" sz="1200" baseline="0" dirty="0" smtClean="0">
                <a:latin typeface="Verdana" charset="0"/>
              </a:rPr>
              <a:t> specielt område, hvor man arbejder med data man ikke selv har skabt, som ofte er heterogene i tid og sted.</a:t>
            </a:r>
            <a:endParaRPr lang="da-DK" altLang="da-DK" sz="1200" dirty="0" smtClean="0">
              <a:latin typeface="Verdana" charset="0"/>
            </a:endParaRPr>
          </a:p>
        </p:txBody>
      </p:sp>
      <p:sp>
        <p:nvSpPr>
          <p:cNvPr id="4" name="Pladsholder til diasnummer 3"/>
          <p:cNvSpPr>
            <a:spLocks noGrp="1"/>
          </p:cNvSpPr>
          <p:nvPr>
            <p:ph type="sldNum" sz="quarter" idx="10"/>
          </p:nvPr>
        </p:nvSpPr>
        <p:spPr/>
        <p:txBody>
          <a:bodyPr/>
          <a:lstStyle/>
          <a:p>
            <a:fld id="{D5D6D685-0859-4997-8859-F5B4132D6802}" type="slidenum">
              <a:rPr lang="da-DK" altLang="da-DK" smtClean="0"/>
              <a:pPr/>
              <a:t>7</a:t>
            </a:fld>
            <a:endParaRPr lang="da-DK" altLang="da-DK" dirty="0"/>
          </a:p>
        </p:txBody>
      </p:sp>
    </p:spTree>
    <p:extLst>
      <p:ext uri="{BB962C8B-B14F-4D97-AF65-F5344CB8AC3E}">
        <p14:creationId xmlns:p14="http://schemas.microsoft.com/office/powerpoint/2010/main" xmlns="" val="200525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7DD0CD-5C67-4D2D-AC88-9EE4C5985D39}" type="slidenum">
              <a:rPr lang="en-GB" smtClean="0"/>
              <a:pPr/>
              <a:t>26</a:t>
            </a:fld>
            <a:endParaRPr lang="en-GB"/>
          </a:p>
        </p:txBody>
      </p:sp>
    </p:spTree>
    <p:extLst>
      <p:ext uri="{BB962C8B-B14F-4D97-AF65-F5344CB8AC3E}">
        <p14:creationId xmlns:p14="http://schemas.microsoft.com/office/powerpoint/2010/main" xmlns="" val="3710273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Imag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1" y="2629630"/>
            <a:ext cx="8035637" cy="477485"/>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4" name="Date Placeholder 2"/>
          <p:cNvSpPr>
            <a:spLocks noGrp="1"/>
          </p:cNvSpPr>
          <p:nvPr>
            <p:ph type="dt" sz="half" idx="10"/>
          </p:nvPr>
        </p:nvSpPr>
        <p:spPr>
          <a:xfrm>
            <a:off x="1970314" y="4880890"/>
            <a:ext cx="2269191" cy="132608"/>
          </a:xfrm>
        </p:spPr>
        <p:txBody>
          <a:bodyPr/>
          <a:lstStyle>
            <a:lvl1pPr>
              <a:defRPr>
                <a:solidFill>
                  <a:schemeClr val="bg1"/>
                </a:solidFill>
              </a:defRPr>
            </a:lvl1pPr>
          </a:lstStyle>
          <a:p>
            <a:fld id="{F42592EE-31BA-47DF-9581-D2FFDD6B82C0}" type="datetime3">
              <a:rPr lang="en-GB" noProof="0" smtClean="0"/>
              <a:pPr/>
              <a:t>16 November, 2016</a:t>
            </a:fld>
            <a:endParaRPr lang="en-GB" noProof="0"/>
          </a:p>
        </p:txBody>
      </p:sp>
      <p:sp>
        <p:nvSpPr>
          <p:cNvPr id="18" name="Footer Placeholder 3"/>
          <p:cNvSpPr>
            <a:spLocks noGrp="1"/>
          </p:cNvSpPr>
          <p:nvPr>
            <p:ph type="ftr" sz="quarter" idx="11"/>
          </p:nvPr>
        </p:nvSpPr>
        <p:spPr>
          <a:xfrm>
            <a:off x="554181" y="4880890"/>
            <a:ext cx="1416133" cy="132608"/>
          </a:xfrm>
        </p:spPr>
        <p:txBody>
          <a:bodyPr/>
          <a:lstStyle>
            <a:lvl1pPr>
              <a:defRPr>
                <a:solidFill>
                  <a:schemeClr val="bg1"/>
                </a:solidFill>
              </a:defRPr>
            </a:lvl1pPr>
          </a:lstStyle>
          <a:p>
            <a:r>
              <a:rPr lang="en-GB" noProof="0" smtClean="0"/>
              <a:t>© DHI</a:t>
            </a:r>
            <a:endParaRPr lang="en-GB" noProof="0"/>
          </a:p>
        </p:txBody>
      </p:sp>
      <p:sp>
        <p:nvSpPr>
          <p:cNvPr id="19" name="Slide Number Placeholder 4"/>
          <p:cNvSpPr>
            <a:spLocks noGrp="1"/>
          </p:cNvSpPr>
          <p:nvPr>
            <p:ph type="sldNum" sz="quarter" idx="12"/>
          </p:nvPr>
        </p:nvSpPr>
        <p:spPr>
          <a:xfrm>
            <a:off x="4239505" y="4880890"/>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xmlns=""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86F52525-F466-4FB0-B4A5-D3F850A415BE}"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Content Placeholder 6"/>
          <p:cNvSpPr>
            <a:spLocks noGrp="1"/>
          </p:cNvSpPr>
          <p:nvPr>
            <p:ph sz="quarter" idx="14"/>
          </p:nvPr>
        </p:nvSpPr>
        <p:spPr>
          <a:xfrm>
            <a:off x="484901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ext Placeholder 28"/>
          <p:cNvSpPr>
            <a:spLocks noGrp="1"/>
          </p:cNvSpPr>
          <p:nvPr>
            <p:ph type="body" sz="quarter" idx="21" hasCustomPrompt="1"/>
          </p:nvPr>
        </p:nvSpPr>
        <p:spPr>
          <a:xfrm>
            <a:off x="4849019" y="4360929"/>
            <a:ext cx="3740799"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74165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48247A6E-A765-427D-A896-A8DCD66B539B}"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Content Placeholder 6"/>
          <p:cNvSpPr>
            <a:spLocks noGrp="1"/>
          </p:cNvSpPr>
          <p:nvPr>
            <p:ph sz="quarter" idx="13"/>
          </p:nvPr>
        </p:nvSpPr>
        <p:spPr>
          <a:xfrm>
            <a:off x="55403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6"/>
          <p:cNvSpPr>
            <a:spLocks noGrp="1"/>
          </p:cNvSpPr>
          <p:nvPr>
            <p:ph sz="quarter" idx="14"/>
          </p:nvPr>
        </p:nvSpPr>
        <p:spPr>
          <a:xfrm>
            <a:off x="484901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28"/>
          <p:cNvSpPr>
            <a:spLocks noGrp="1"/>
          </p:cNvSpPr>
          <p:nvPr>
            <p:ph type="body" sz="quarter" idx="21" hasCustomPrompt="1"/>
          </p:nvPr>
        </p:nvSpPr>
        <p:spPr>
          <a:xfrm>
            <a:off x="4849019" y="4360929"/>
            <a:ext cx="3740799"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180064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C dou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9BC70B4F-6875-422F-B92B-A23E759E34B6}"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Content Placeholder 6"/>
          <p:cNvSpPr>
            <a:spLocks noGrp="1"/>
          </p:cNvSpPr>
          <p:nvPr>
            <p:ph sz="quarter" idx="13"/>
          </p:nvPr>
        </p:nvSpPr>
        <p:spPr>
          <a:xfrm>
            <a:off x="55403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6"/>
          <p:cNvSpPr>
            <a:spLocks noGrp="1"/>
          </p:cNvSpPr>
          <p:nvPr>
            <p:ph sz="quarter" idx="14"/>
          </p:nvPr>
        </p:nvSpPr>
        <p:spPr>
          <a:xfrm>
            <a:off x="4849019" y="1192306"/>
            <a:ext cx="3740944"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28"/>
          <p:cNvSpPr>
            <a:spLocks noGrp="1"/>
          </p:cNvSpPr>
          <p:nvPr>
            <p:ph type="body" sz="quarter" idx="21" hasCustomPrompt="1"/>
          </p:nvPr>
        </p:nvSpPr>
        <p:spPr>
          <a:xfrm>
            <a:off x="4849019" y="4360929"/>
            <a:ext cx="3740799"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105297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A82F2E-59B7-45FF-A5A2-C5F0322F4019}"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554038" y="508001"/>
            <a:ext cx="8035780" cy="3777128"/>
          </a:xfrm>
        </p:spPr>
        <p:txBody>
          <a:bodyPr anchor="ctr" anchorCtr="0"/>
          <a:lstStyle>
            <a:lvl1pPr marL="0" indent="0" algn="ctr">
              <a:buNone/>
              <a:defRPr/>
            </a:lvl1pPr>
          </a:lstStyle>
          <a:p>
            <a:r>
              <a:rPr lang="en-GB" noProof="0" smtClean="0"/>
              <a:t>Click icon to add picture</a:t>
            </a:r>
            <a:endParaRPr lang="en-GB" noProof="0"/>
          </a:p>
        </p:txBody>
      </p:sp>
      <p:sp>
        <p:nvSpPr>
          <p:cNvPr id="7" name="Text Placeholder 28"/>
          <p:cNvSpPr>
            <a:spLocks noGrp="1"/>
          </p:cNvSpPr>
          <p:nvPr>
            <p:ph type="body" sz="quarter" idx="18" hasCustomPrompt="1"/>
          </p:nvPr>
        </p:nvSpPr>
        <p:spPr>
          <a:xfrm>
            <a:off x="554038" y="4360929"/>
            <a:ext cx="803578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212960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A23ED5-5D2E-481C-9E07-A5057D8B8E2D}"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Rectangle 6"/>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Picture Placeholder 4"/>
          <p:cNvSpPr>
            <a:spLocks noGrp="1"/>
          </p:cNvSpPr>
          <p:nvPr>
            <p:ph type="pic" sz="quarter" idx="14"/>
          </p:nvPr>
        </p:nvSpPr>
        <p:spPr>
          <a:xfrm>
            <a:off x="554038" y="508001"/>
            <a:ext cx="8035780" cy="3777128"/>
          </a:xfrm>
        </p:spPr>
        <p:txBody>
          <a:bodyPr anchor="ctr" anchorCtr="0"/>
          <a:lstStyle>
            <a:lvl1pPr marL="0" indent="0" algn="ctr">
              <a:buNone/>
              <a:defRPr/>
            </a:lvl1pPr>
          </a:lstStyle>
          <a:p>
            <a:r>
              <a:rPr lang="en-GB" noProof="0" smtClean="0"/>
              <a:t>Click icon to add picture</a:t>
            </a:r>
            <a:endParaRPr lang="en-GB" noProof="0"/>
          </a:p>
        </p:txBody>
      </p:sp>
      <p:sp>
        <p:nvSpPr>
          <p:cNvPr id="8" name="Text Placeholder 28"/>
          <p:cNvSpPr>
            <a:spLocks noGrp="1"/>
          </p:cNvSpPr>
          <p:nvPr>
            <p:ph type="body" sz="quarter" idx="18" hasCustomPrompt="1"/>
          </p:nvPr>
        </p:nvSpPr>
        <p:spPr>
          <a:xfrm>
            <a:off x="554038" y="4360929"/>
            <a:ext cx="803578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176887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F76E7D-9ED8-4A6B-95EA-197FF19C2AA7}"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0" name="Picture Placeholder 4"/>
          <p:cNvSpPr>
            <a:spLocks noGrp="1"/>
          </p:cNvSpPr>
          <p:nvPr>
            <p:ph type="pic" sz="quarter" idx="14"/>
          </p:nvPr>
        </p:nvSpPr>
        <p:spPr>
          <a:xfrm>
            <a:off x="554038" y="508001"/>
            <a:ext cx="8035780" cy="3777128"/>
          </a:xfrm>
        </p:spPr>
        <p:txBody>
          <a:bodyPr anchor="ctr" anchorCtr="0"/>
          <a:lstStyle>
            <a:lvl1pPr marL="0" indent="0" algn="ctr">
              <a:buNone/>
              <a:defRPr/>
            </a:lvl1pPr>
          </a:lstStyle>
          <a:p>
            <a:r>
              <a:rPr lang="en-GB" noProof="0" smtClean="0"/>
              <a:t>Click icon to add picture</a:t>
            </a:r>
            <a:endParaRPr lang="en-GB" noProof="0"/>
          </a:p>
        </p:txBody>
      </p:sp>
      <p:sp>
        <p:nvSpPr>
          <p:cNvPr id="7" name="Text Placeholder 28"/>
          <p:cNvSpPr>
            <a:spLocks noGrp="1"/>
          </p:cNvSpPr>
          <p:nvPr>
            <p:ph type="body" sz="quarter" idx="18" hasCustomPrompt="1"/>
          </p:nvPr>
        </p:nvSpPr>
        <p:spPr>
          <a:xfrm>
            <a:off x="554038" y="4360929"/>
            <a:ext cx="803578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3079327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6214A57D-862B-4FEB-9D7B-19B7FAFFB2A6}"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7"/>
            <a:ext cx="8035925" cy="114449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1" name="Text Placeholder 28"/>
          <p:cNvSpPr>
            <a:spLocks noGrp="1"/>
          </p:cNvSpPr>
          <p:nvPr>
            <p:ph type="body" sz="quarter" idx="18" hasCustomPrompt="1"/>
          </p:nvPr>
        </p:nvSpPr>
        <p:spPr>
          <a:xfrm>
            <a:off x="55403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2" name="Text Placeholder 28"/>
          <p:cNvSpPr>
            <a:spLocks noGrp="1"/>
          </p:cNvSpPr>
          <p:nvPr>
            <p:ph type="body" sz="quarter" idx="19" hasCustomPrompt="1"/>
          </p:nvPr>
        </p:nvSpPr>
        <p:spPr>
          <a:xfrm>
            <a:off x="2634577"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715116"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679345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668257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00D5D66D-6C4A-46DB-9A23-517C2C77FD50}"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7"/>
            <a:ext cx="8035925" cy="114449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1" name="Rectangle 10"/>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 Placeholder 28"/>
          <p:cNvSpPr>
            <a:spLocks noGrp="1"/>
          </p:cNvSpPr>
          <p:nvPr>
            <p:ph type="body" sz="quarter" idx="18" hasCustomPrompt="1"/>
          </p:nvPr>
        </p:nvSpPr>
        <p:spPr>
          <a:xfrm>
            <a:off x="55403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19" hasCustomPrompt="1"/>
          </p:nvPr>
        </p:nvSpPr>
        <p:spPr>
          <a:xfrm>
            <a:off x="2634577"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208805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25DBA045-893D-4C3C-BE98-7EBFE15F847A}"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7"/>
            <a:ext cx="8035925" cy="114449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Picture Placeholder 4"/>
          <p:cNvSpPr>
            <a:spLocks noGrp="1"/>
          </p:cNvSpPr>
          <p:nvPr>
            <p:ph type="pic" sz="quarter" idx="14"/>
          </p:nvPr>
        </p:nvSpPr>
        <p:spPr>
          <a:xfrm>
            <a:off x="554038"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4" name="Picture Placeholder 4"/>
          <p:cNvSpPr>
            <a:spLocks noGrp="1"/>
          </p:cNvSpPr>
          <p:nvPr>
            <p:ph type="pic" sz="quarter" idx="15"/>
          </p:nvPr>
        </p:nvSpPr>
        <p:spPr>
          <a:xfrm>
            <a:off x="2634577"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5" name="Picture Placeholder 4"/>
          <p:cNvSpPr>
            <a:spLocks noGrp="1"/>
          </p:cNvSpPr>
          <p:nvPr>
            <p:ph type="pic" sz="quarter" idx="16"/>
          </p:nvPr>
        </p:nvSpPr>
        <p:spPr>
          <a:xfrm>
            <a:off x="4715116"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6" name="Picture Placeholder 4"/>
          <p:cNvSpPr>
            <a:spLocks noGrp="1"/>
          </p:cNvSpPr>
          <p:nvPr>
            <p:ph type="pic" sz="quarter" idx="17"/>
          </p:nvPr>
        </p:nvSpPr>
        <p:spPr>
          <a:xfrm>
            <a:off x="6795654" y="2626732"/>
            <a:ext cx="1796360" cy="1673006"/>
          </a:xfrm>
        </p:spPr>
        <p:txBody>
          <a:bodyPr anchor="ctr" anchorCtr="0"/>
          <a:lstStyle>
            <a:lvl1pPr marL="0" indent="0" algn="ctr">
              <a:buNone/>
              <a:defRPr/>
            </a:lvl1pPr>
          </a:lstStyle>
          <a:p>
            <a:r>
              <a:rPr lang="en-GB" noProof="0" smtClean="0"/>
              <a:t>Click icon to add picture</a:t>
            </a:r>
            <a:endParaRPr lang="en-GB" noProof="0"/>
          </a:p>
        </p:txBody>
      </p:sp>
      <p:sp>
        <p:nvSpPr>
          <p:cNvPr id="11" name="Rectangle 10"/>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Text Placeholder 28"/>
          <p:cNvSpPr>
            <a:spLocks noGrp="1"/>
          </p:cNvSpPr>
          <p:nvPr>
            <p:ph type="body" sz="quarter" idx="18" hasCustomPrompt="1"/>
          </p:nvPr>
        </p:nvSpPr>
        <p:spPr>
          <a:xfrm>
            <a:off x="55403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19" hasCustomPrompt="1"/>
          </p:nvPr>
        </p:nvSpPr>
        <p:spPr>
          <a:xfrm>
            <a:off x="2634577"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0" hasCustomPrompt="1"/>
          </p:nvPr>
        </p:nvSpPr>
        <p:spPr>
          <a:xfrm>
            <a:off x="4715116"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8" name="Text Placeholder 28"/>
          <p:cNvSpPr>
            <a:spLocks noGrp="1"/>
          </p:cNvSpPr>
          <p:nvPr>
            <p:ph type="body" sz="quarter" idx="21" hasCustomPrompt="1"/>
          </p:nvPr>
        </p:nvSpPr>
        <p:spPr>
          <a:xfrm>
            <a:off x="6793458" y="4360929"/>
            <a:ext cx="1796360" cy="157977"/>
          </a:xfrm>
        </p:spPr>
        <p:txBody>
          <a:bodyPr/>
          <a:lstStyle>
            <a:lvl1pPr marL="0" indent="0">
              <a:buNone/>
              <a:defRPr sz="8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xmlns="" val="229250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image teas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554039" y="2075292"/>
            <a:ext cx="4864628"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19" name="Date Placeholder 2"/>
          <p:cNvSpPr>
            <a:spLocks noGrp="1"/>
          </p:cNvSpPr>
          <p:nvPr>
            <p:ph type="dt" sz="half" idx="10"/>
          </p:nvPr>
        </p:nvSpPr>
        <p:spPr>
          <a:xfrm>
            <a:off x="1970314" y="4886789"/>
            <a:ext cx="2269191" cy="132608"/>
          </a:xfrm>
        </p:spPr>
        <p:txBody>
          <a:bodyPr/>
          <a:lstStyle>
            <a:lvl1pPr>
              <a:defRPr>
                <a:solidFill>
                  <a:schemeClr val="bg1"/>
                </a:solidFill>
              </a:defRPr>
            </a:lvl1pPr>
          </a:lstStyle>
          <a:p>
            <a:fld id="{5F99DD68-5DBF-4BD4-BCEA-3BC0CF08E8CA}" type="datetime3">
              <a:rPr lang="en-GB" noProof="0" smtClean="0"/>
              <a:pPr/>
              <a:t>16 November, 2016</a:t>
            </a:fld>
            <a:endParaRPr lang="en-GB" noProof="0"/>
          </a:p>
        </p:txBody>
      </p:sp>
      <p:sp>
        <p:nvSpPr>
          <p:cNvPr id="20" name="Footer Placeholder 3"/>
          <p:cNvSpPr>
            <a:spLocks noGrp="1"/>
          </p:cNvSpPr>
          <p:nvPr>
            <p:ph type="ftr" sz="quarter" idx="11"/>
          </p:nvPr>
        </p:nvSpPr>
        <p:spPr>
          <a:xfrm>
            <a:off x="554181" y="4886789"/>
            <a:ext cx="1416133" cy="132608"/>
          </a:xfrm>
        </p:spPr>
        <p:txBody>
          <a:bodyPr/>
          <a:lstStyle>
            <a:lvl1pPr>
              <a:defRPr>
                <a:solidFill>
                  <a:schemeClr val="bg1"/>
                </a:solidFill>
              </a:defRPr>
            </a:lvl1pPr>
          </a:lstStyle>
          <a:p>
            <a:r>
              <a:rPr lang="en-GB" noProof="0" smtClean="0"/>
              <a:t>© DHI</a:t>
            </a:r>
            <a:endParaRPr lang="en-GB" noProof="0"/>
          </a:p>
        </p:txBody>
      </p:sp>
      <p:sp>
        <p:nvSpPr>
          <p:cNvPr id="21" name="Slide Number Placeholder 4"/>
          <p:cNvSpPr>
            <a:spLocks noGrp="1"/>
          </p:cNvSpPr>
          <p:nvPr>
            <p:ph type="sldNum" sz="quarter" idx="12"/>
          </p:nvPr>
        </p:nvSpPr>
        <p:spPr>
          <a:xfrm>
            <a:off x="4239505" y="4886789"/>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8070349" y="4602129"/>
            <a:ext cx="664949" cy="417266"/>
          </a:xfrm>
          <a:prstGeom prst="rect">
            <a:avLst/>
          </a:prstGeom>
        </p:spPr>
      </p:pic>
    </p:spTree>
    <p:extLst>
      <p:ext uri="{BB962C8B-B14F-4D97-AF65-F5344CB8AC3E}">
        <p14:creationId xmlns:p14="http://schemas.microsoft.com/office/powerpoint/2010/main" xmlns="" val="148700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44000">
              <a:schemeClr val="tx1"/>
            </a:gs>
            <a:gs pos="100000">
              <a:schemeClr val="accent1">
                <a:lumMod val="75000"/>
              </a:schemeClr>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1" y="2629630"/>
            <a:ext cx="8035637" cy="477485"/>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4" name="Date Placeholder 2"/>
          <p:cNvSpPr>
            <a:spLocks noGrp="1"/>
          </p:cNvSpPr>
          <p:nvPr>
            <p:ph type="dt" sz="half" idx="10"/>
          </p:nvPr>
        </p:nvSpPr>
        <p:spPr>
          <a:xfrm>
            <a:off x="1970314" y="4880890"/>
            <a:ext cx="2269191" cy="132608"/>
          </a:xfrm>
        </p:spPr>
        <p:txBody>
          <a:bodyPr/>
          <a:lstStyle>
            <a:lvl1pPr>
              <a:defRPr>
                <a:solidFill>
                  <a:schemeClr val="bg1"/>
                </a:solidFill>
              </a:defRPr>
            </a:lvl1pPr>
          </a:lstStyle>
          <a:p>
            <a:fld id="{CF0C34F2-A548-4765-A20C-61469F21E646}" type="datetime3">
              <a:rPr lang="en-GB" noProof="0" smtClean="0"/>
              <a:pPr/>
              <a:t>16 November, 2016</a:t>
            </a:fld>
            <a:endParaRPr lang="en-GB" noProof="0"/>
          </a:p>
        </p:txBody>
      </p:sp>
      <p:sp>
        <p:nvSpPr>
          <p:cNvPr id="18" name="Footer Placeholder 3"/>
          <p:cNvSpPr>
            <a:spLocks noGrp="1"/>
          </p:cNvSpPr>
          <p:nvPr>
            <p:ph type="ftr" sz="quarter" idx="11"/>
          </p:nvPr>
        </p:nvSpPr>
        <p:spPr>
          <a:xfrm>
            <a:off x="554181" y="4880890"/>
            <a:ext cx="1416133" cy="132608"/>
          </a:xfrm>
        </p:spPr>
        <p:txBody>
          <a:bodyPr/>
          <a:lstStyle>
            <a:lvl1pPr>
              <a:defRPr>
                <a:solidFill>
                  <a:schemeClr val="bg1"/>
                </a:solidFill>
              </a:defRPr>
            </a:lvl1pPr>
          </a:lstStyle>
          <a:p>
            <a:r>
              <a:rPr lang="en-GB" noProof="0" smtClean="0"/>
              <a:t>© DHI</a:t>
            </a:r>
            <a:endParaRPr lang="en-GB" noProof="0"/>
          </a:p>
        </p:txBody>
      </p:sp>
      <p:sp>
        <p:nvSpPr>
          <p:cNvPr id="19" name="Slide Number Placeholder 4"/>
          <p:cNvSpPr>
            <a:spLocks noGrp="1"/>
          </p:cNvSpPr>
          <p:nvPr>
            <p:ph type="sldNum" sz="quarter" idx="12"/>
          </p:nvPr>
        </p:nvSpPr>
        <p:spPr>
          <a:xfrm>
            <a:off x="4239505" y="4880890"/>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xmlns="" val="303795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DHI">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2472244" y="293311"/>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BE5F4B1-F972-44FC-BE00-CF76D8531002}"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6" name="TextBox 5"/>
          <p:cNvSpPr txBox="1"/>
          <p:nvPr userDrawn="1"/>
        </p:nvSpPr>
        <p:spPr>
          <a:xfrm>
            <a:off x="554181" y="471245"/>
            <a:ext cx="8035637" cy="369332"/>
          </a:xfrm>
          <a:prstGeom prst="rect">
            <a:avLst/>
          </a:prstGeom>
          <a:noFill/>
        </p:spPr>
        <p:txBody>
          <a:bodyPr wrap="square" lIns="0" tIns="0" rIns="0" bIns="0" rtlCol="0">
            <a:spAutoFit/>
          </a:bodyPr>
          <a:lstStyle/>
          <a:p>
            <a:r>
              <a:rPr lang="en-GB" sz="2400" noProof="0" dirty="0" smtClean="0">
                <a:solidFill>
                  <a:schemeClr val="bg1"/>
                </a:solidFill>
              </a:rPr>
              <a:t>About DHI</a:t>
            </a:r>
            <a:endParaRPr lang="en-GB" sz="2400" noProof="0" dirty="0">
              <a:solidFill>
                <a:schemeClr val="bg1"/>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901090" y="4311609"/>
            <a:ext cx="964102" cy="604990"/>
          </a:xfrm>
          <a:prstGeom prst="rect">
            <a:avLst/>
          </a:prstGeom>
        </p:spPr>
      </p:pic>
      <p:sp>
        <p:nvSpPr>
          <p:cNvPr id="12" name="TextBox 11"/>
          <p:cNvSpPr txBox="1"/>
          <p:nvPr userDrawn="1"/>
        </p:nvSpPr>
        <p:spPr>
          <a:xfrm>
            <a:off x="554181" y="1192306"/>
            <a:ext cx="7347052" cy="3092823"/>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noProof="0" dirty="0" smtClean="0"/>
              <a:t>DHI are the first people you should call when you have a tough challenge to solve in a water environment. Whether it be a river, a reservoir, an ocean, a coastline, within a city or a factory. </a:t>
            </a:r>
          </a:p>
          <a:p>
            <a:pPr lvl="0"/>
            <a:endParaRPr lang="en-US" noProof="0" dirty="0" smtClean="0"/>
          </a:p>
          <a:p>
            <a:pPr lvl="0"/>
            <a:r>
              <a:rPr lang="en-US" noProof="0" dirty="0" smtClean="0"/>
              <a:t>Our world is water, and our knowledge of water environments is second-to-none. It represents 50 years of dedicated research, and real-life experience from more than 140 countries. We strive to make this knowledge globally accessible to clients and partners by </a:t>
            </a:r>
            <a:r>
              <a:rPr lang="en-US" noProof="0" dirty="0" err="1" smtClean="0"/>
              <a:t>channelling</a:t>
            </a:r>
            <a:r>
              <a:rPr lang="en-US" noProof="0" dirty="0" smtClean="0"/>
              <a:t> it through our local teams and unique software.</a:t>
            </a:r>
          </a:p>
          <a:p>
            <a:pPr lvl="0"/>
            <a:endParaRPr lang="en-US" noProof="0" dirty="0" smtClean="0"/>
          </a:p>
          <a:p>
            <a:pPr lvl="0"/>
            <a:r>
              <a:rPr lang="en-US" noProof="0" dirty="0" smtClean="0"/>
              <a:t>So whether you need to save water, share it fairly, improve its quality, quantify its impact or manage its flow, we can help. Our knowledge, combined with our team’s expertise and the power of our technology, hold the key to unlocking the right solution.</a:t>
            </a:r>
          </a:p>
          <a:p>
            <a:pPr lvl="0"/>
            <a:endParaRPr lang="en-GB" dirty="0"/>
          </a:p>
        </p:txBody>
      </p:sp>
    </p:spTree>
    <p:extLst>
      <p:ext uri="{BB962C8B-B14F-4D97-AF65-F5344CB8AC3E}">
        <p14:creationId xmlns:p14="http://schemas.microsoft.com/office/powerpoint/2010/main" xmlns="" val="2232741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gradFill>
            <a:gsLst>
              <a:gs pos="0">
                <a:schemeClr val="tx1"/>
              </a:gs>
              <a:gs pos="61000">
                <a:schemeClr val="tx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2472244" y="293311"/>
            <a:ext cx="6671756" cy="4850189"/>
          </a:xfrm>
          <a:prstGeom prst="rect">
            <a:avLst/>
          </a:prstGeom>
        </p:spPr>
      </p:pic>
      <p:sp>
        <p:nvSpPr>
          <p:cNvPr id="2"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2160000" anchor="b" anchorCtr="0">
            <a:normAutofit/>
          </a:bodyPr>
          <a:lstStyle>
            <a:lvl1pPr algn="l">
              <a:lnSpc>
                <a:spcPct val="90000"/>
              </a:lnSpc>
              <a:defRPr sz="2800" b="1" cap="none" baseline="0">
                <a:solidFill>
                  <a:schemeClr val="bg1"/>
                </a:solidFill>
              </a:defRPr>
            </a:lvl1pPr>
          </a:lstStyle>
          <a:p>
            <a:r>
              <a:rPr lang="en-GB" noProof="0" smtClean="0"/>
              <a:t>Click to edit the master </a:t>
            </a:r>
            <a:br>
              <a:rPr lang="en-GB" noProof="0" smtClean="0"/>
            </a:br>
            <a:r>
              <a:rPr lang="en-GB" noProof="0" smtClean="0"/>
              <a:t>title of the powerpoint</a:t>
            </a:r>
            <a:endParaRPr lang="en-GB" noProof="0"/>
          </a:p>
        </p:txBody>
      </p:sp>
      <p:sp>
        <p:nvSpPr>
          <p:cNvPr id="3" name="Subtitle 2"/>
          <p:cNvSpPr>
            <a:spLocks noGrp="1"/>
          </p:cNvSpPr>
          <p:nvPr>
            <p:ph type="subTitle" idx="1" hasCustomPrompt="1"/>
          </p:nvPr>
        </p:nvSpPr>
        <p:spPr>
          <a:xfrm>
            <a:off x="554181" y="2629630"/>
            <a:ext cx="8035637" cy="477485"/>
          </a:xfrm>
        </p:spPr>
        <p:txBody>
          <a:bodyPr lIns="0" tIns="0" rIns="0" bIns="0">
            <a:normAutofit/>
          </a:bodyPr>
          <a:lstStyle>
            <a:lvl1pPr marL="0" indent="0" algn="l">
              <a:lnSpc>
                <a:spcPct val="90000"/>
              </a:lnSpc>
              <a:spcBef>
                <a:spcPts val="0"/>
              </a:spcBef>
              <a:buNone/>
              <a:defRPr sz="12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1" name="Date Placeholder 2"/>
          <p:cNvSpPr>
            <a:spLocks noGrp="1"/>
          </p:cNvSpPr>
          <p:nvPr>
            <p:ph type="dt" sz="half" idx="10"/>
          </p:nvPr>
        </p:nvSpPr>
        <p:spPr>
          <a:xfrm>
            <a:off x="1970314" y="4886789"/>
            <a:ext cx="2269191" cy="132608"/>
          </a:xfrm>
        </p:spPr>
        <p:txBody>
          <a:bodyPr/>
          <a:lstStyle>
            <a:lvl1pPr>
              <a:defRPr>
                <a:solidFill>
                  <a:schemeClr val="bg1"/>
                </a:solidFill>
              </a:defRPr>
            </a:lvl1pPr>
          </a:lstStyle>
          <a:p>
            <a:fld id="{1E8165A1-A95D-425F-AE8C-30CFEAEA40D7}" type="datetime3">
              <a:rPr lang="en-GB" noProof="0" smtClean="0"/>
              <a:pPr/>
              <a:t>16 November, 2016</a:t>
            </a:fld>
            <a:endParaRPr lang="en-GB" noProof="0"/>
          </a:p>
        </p:txBody>
      </p:sp>
      <p:sp>
        <p:nvSpPr>
          <p:cNvPr id="12" name="Footer Placeholder 3"/>
          <p:cNvSpPr>
            <a:spLocks noGrp="1"/>
          </p:cNvSpPr>
          <p:nvPr>
            <p:ph type="ftr" sz="quarter" idx="11"/>
          </p:nvPr>
        </p:nvSpPr>
        <p:spPr>
          <a:xfrm>
            <a:off x="554181" y="4886789"/>
            <a:ext cx="1416133" cy="132608"/>
          </a:xfrm>
        </p:spPr>
        <p:txBody>
          <a:bodyPr/>
          <a:lstStyle>
            <a:lvl1pPr>
              <a:defRPr>
                <a:solidFill>
                  <a:schemeClr val="bg1"/>
                </a:solidFill>
              </a:defRPr>
            </a:lvl1pPr>
          </a:lstStyle>
          <a:p>
            <a:r>
              <a:rPr lang="en-GB" noProof="0" smtClean="0"/>
              <a:t>© DHI</a:t>
            </a:r>
            <a:endParaRPr lang="en-GB" noProof="0"/>
          </a:p>
        </p:txBody>
      </p:sp>
      <p:sp>
        <p:nvSpPr>
          <p:cNvPr id="13" name="Slide Number Placeholder 4"/>
          <p:cNvSpPr>
            <a:spLocks noGrp="1"/>
          </p:cNvSpPr>
          <p:nvPr>
            <p:ph type="sldNum" sz="quarter" idx="12"/>
          </p:nvPr>
        </p:nvSpPr>
        <p:spPr>
          <a:xfrm>
            <a:off x="4239505" y="4886789"/>
            <a:ext cx="516591" cy="132608"/>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901090" y="4311609"/>
            <a:ext cx="964102" cy="604990"/>
          </a:xfrm>
          <a:prstGeom prst="rect">
            <a:avLst/>
          </a:prstGeom>
        </p:spPr>
      </p:pic>
    </p:spTree>
    <p:extLst>
      <p:ext uri="{BB962C8B-B14F-4D97-AF65-F5344CB8AC3E}">
        <p14:creationId xmlns:p14="http://schemas.microsoft.com/office/powerpoint/2010/main" xmlns="" val="92302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2" name="Title 1"/>
          <p:cNvSpPr>
            <a:spLocks noGrp="1"/>
          </p:cNvSpPr>
          <p:nvPr>
            <p:ph type="title"/>
          </p:nvPr>
        </p:nvSpPr>
        <p:spPr/>
        <p:txBody>
          <a:bodyPr/>
          <a:lstStyle/>
          <a:p>
            <a:r>
              <a:rPr lang="da-DK" smtClean="0"/>
              <a:t>Click to edit Master title style</a:t>
            </a:r>
            <a:endParaRPr lang="da-DK" dirty="0"/>
          </a:p>
        </p:txBody>
      </p:sp>
      <p:sp>
        <p:nvSpPr>
          <p:cNvPr id="4" name="Date Placeholder 3"/>
          <p:cNvSpPr>
            <a:spLocks noGrp="1"/>
          </p:cNvSpPr>
          <p:nvPr>
            <p:ph type="dt" sz="half" idx="10"/>
          </p:nvPr>
        </p:nvSpPr>
        <p:spPr/>
        <p:txBody>
          <a:bodyPr/>
          <a:lstStyle>
            <a:lvl1pPr>
              <a:defRPr/>
            </a:lvl1pPr>
          </a:lstStyle>
          <a:p>
            <a:fld id="{7044C796-3824-4B2D-92D9-4FB316046ED0}" type="datetime1">
              <a:rPr lang="da-DK" altLang="da-DK"/>
              <a:pPr/>
              <a:t>16-11-2016</a:t>
            </a:fld>
            <a:endParaRPr lang="da-DK" alt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p:txBody>
          <a:bodyPr/>
          <a:lstStyle>
            <a:lvl1pPr>
              <a:defRPr/>
            </a:lvl1pPr>
          </a:lstStyle>
          <a:p>
            <a:fld id="{6FB8942F-E4EF-410D-ACB1-762A49B0C1FE}" type="slidenum">
              <a:rPr lang="da-DK" altLang="da-DK"/>
              <a:pPr/>
              <a:t>‹#›</a:t>
            </a:fld>
            <a:endParaRPr lang="da-DK" altLang="da-DK"/>
          </a:p>
        </p:txBody>
      </p:sp>
    </p:spTree>
    <p:extLst>
      <p:ext uri="{BB962C8B-B14F-4D97-AF65-F5344CB8AC3E}">
        <p14:creationId xmlns:p14="http://schemas.microsoft.com/office/powerpoint/2010/main" xmlns="" val="356132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dirty="0"/>
          </a:p>
        </p:txBody>
      </p:sp>
      <p:sp>
        <p:nvSpPr>
          <p:cNvPr id="3" name="Date Placeholder 3"/>
          <p:cNvSpPr>
            <a:spLocks noGrp="1"/>
          </p:cNvSpPr>
          <p:nvPr>
            <p:ph type="dt" sz="half" idx="10"/>
          </p:nvPr>
        </p:nvSpPr>
        <p:spPr/>
        <p:txBody>
          <a:bodyPr/>
          <a:lstStyle>
            <a:lvl1pPr>
              <a:defRPr/>
            </a:lvl1pPr>
          </a:lstStyle>
          <a:p>
            <a:fld id="{9FCCDCC5-17A8-4A9D-AFFC-29BED6E86B49}" type="datetime1">
              <a:rPr lang="da-DK" altLang="da-DK"/>
              <a:pPr/>
              <a:t>16-11-2016</a:t>
            </a:fld>
            <a:endParaRPr lang="da-DK" altLang="da-DK"/>
          </a:p>
        </p:txBody>
      </p:sp>
      <p:sp>
        <p:nvSpPr>
          <p:cNvPr id="4" name="Footer Placeholder 4"/>
          <p:cNvSpPr>
            <a:spLocks noGrp="1"/>
          </p:cNvSpPr>
          <p:nvPr>
            <p:ph type="ftr" sz="quarter" idx="11"/>
          </p:nvPr>
        </p:nvSpPr>
        <p:spPr/>
        <p:txBody>
          <a:bodyPr/>
          <a:lstStyle>
            <a:lvl1pPr>
              <a:defRPr/>
            </a:lvl1pPr>
          </a:lstStyle>
          <a:p>
            <a:pPr>
              <a:defRPr/>
            </a:pPr>
            <a:endParaRPr lang="da-DK"/>
          </a:p>
        </p:txBody>
      </p:sp>
      <p:sp>
        <p:nvSpPr>
          <p:cNvPr id="5" name="Slide Number Placeholder 5"/>
          <p:cNvSpPr>
            <a:spLocks noGrp="1"/>
          </p:cNvSpPr>
          <p:nvPr>
            <p:ph type="sldNum" sz="quarter" idx="12"/>
          </p:nvPr>
        </p:nvSpPr>
        <p:spPr/>
        <p:txBody>
          <a:bodyPr/>
          <a:lstStyle>
            <a:lvl1pPr>
              <a:defRPr/>
            </a:lvl1pPr>
          </a:lstStyle>
          <a:p>
            <a:fld id="{6C7C1347-B1F5-4BA9-9E6E-50896CA25FB2}" type="slidenum">
              <a:rPr lang="da-DK" altLang="da-DK"/>
              <a:pPr/>
              <a:t>‹#›</a:t>
            </a:fld>
            <a:endParaRPr lang="da-DK" altLang="da-DK"/>
          </a:p>
        </p:txBody>
      </p:sp>
    </p:spTree>
    <p:extLst>
      <p:ext uri="{BB962C8B-B14F-4D97-AF65-F5344CB8AC3E}">
        <p14:creationId xmlns:p14="http://schemas.microsoft.com/office/powerpoint/2010/main" xmlns="" val="701123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61" y="4886791"/>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2" y="4886791"/>
            <a:ext cx="1416133" cy="132608"/>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xmlns="" val="12943531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DAB3D8-7AE1-4EE7-8ADD-99360278F884}"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3221625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B18171-40AF-4A1E-97AF-7AA540A692D7}"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391756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21B3AE-FF12-4E4F-A4A7-C56761D68816}"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843320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28750"/>
            <a:ext cx="3810000" cy="31432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8750"/>
            <a:ext cx="3810000" cy="31432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9B47EC0-7E9B-4CA5-BB04-E7EA0380A48F}"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1767176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FDA6B33-F4FD-496C-9430-2AE7801CFA78}"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316851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gradFill>
            <a:gsLst>
              <a:gs pos="0">
                <a:schemeClr val="tx1"/>
              </a:gs>
              <a:gs pos="61000">
                <a:schemeClr val="tx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xmlns="" val="0"/>
              </a:ext>
            </a:extLst>
          </a:blip>
          <a:srcRect/>
          <a:stretch/>
        </p:blipFill>
        <p:spPr>
          <a:xfrm>
            <a:off x="2472244" y="293311"/>
            <a:ext cx="6671756" cy="485018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BE5F4B1-F972-44FC-BE00-CF76D8531002}"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6" name="TextBox 5"/>
          <p:cNvSpPr txBox="1"/>
          <p:nvPr userDrawn="1"/>
        </p:nvSpPr>
        <p:spPr>
          <a:xfrm>
            <a:off x="554181" y="471245"/>
            <a:ext cx="8035637" cy="369332"/>
          </a:xfrm>
          <a:prstGeom prst="rect">
            <a:avLst/>
          </a:prstGeom>
          <a:noFill/>
        </p:spPr>
        <p:txBody>
          <a:bodyPr wrap="square" lIns="0" tIns="0" rIns="0" bIns="0" rtlCol="0">
            <a:spAutoFit/>
          </a:bodyPr>
          <a:lstStyle/>
          <a:p>
            <a:r>
              <a:rPr lang="en-GB" sz="2400" noProof="0" smtClean="0">
                <a:solidFill>
                  <a:schemeClr val="bg1"/>
                </a:solidFill>
              </a:rPr>
              <a:t>Agenda</a:t>
            </a:r>
            <a:endParaRPr lang="en-GB" sz="2400" noProof="0">
              <a:solidFill>
                <a:schemeClr val="bg1"/>
              </a:solidFill>
            </a:endParaRPr>
          </a:p>
        </p:txBody>
      </p:sp>
      <p:sp>
        <p:nvSpPr>
          <p:cNvPr id="11" name="Text Placeholder 10"/>
          <p:cNvSpPr>
            <a:spLocks noGrp="1"/>
          </p:cNvSpPr>
          <p:nvPr>
            <p:ph type="body" sz="quarter" idx="14"/>
          </p:nvPr>
        </p:nvSpPr>
        <p:spPr>
          <a:xfrm>
            <a:off x="554038" y="1192306"/>
            <a:ext cx="8035637" cy="30928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7725600" y="4104000"/>
            <a:ext cx="1355040" cy="760651"/>
          </a:xfrm>
          <a:prstGeom prst="rect">
            <a:avLst/>
          </a:prstGeom>
        </p:spPr>
      </p:pic>
    </p:spTree>
    <p:extLst>
      <p:ext uri="{BB962C8B-B14F-4D97-AF65-F5344CB8AC3E}">
        <p14:creationId xmlns:p14="http://schemas.microsoft.com/office/powerpoint/2010/main" xmlns="" val="867600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E7E9761-40B9-4F1D-99D5-02CFB6528DD6}"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923278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C00E146-4CBB-4C9A-80EE-F7F3D994A28B}"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18845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D6E7C87-8003-40B3-9921-DBC197D45945}"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3541648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88F3C0-1F14-410D-829C-ACEF1E477006}"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1162021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A997AA9-348F-4B5A-A564-A15EDD5CC852}"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2965939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2DA744-5958-4813-B59C-FF1749D5515E}" type="slidenum">
              <a:rPr lang="da-DK" altLang="de-DE">
                <a:solidFill>
                  <a:srgbClr val="000000"/>
                </a:solidFill>
              </a:rPr>
              <a:pPr/>
              <a:t>‹#›</a:t>
            </a:fld>
            <a:endParaRPr lang="da-DK" altLang="de-DE">
              <a:solidFill>
                <a:srgbClr val="000000"/>
              </a:solidFill>
            </a:endParaRPr>
          </a:p>
        </p:txBody>
      </p:sp>
    </p:spTree>
    <p:extLst>
      <p:ext uri="{BB962C8B-B14F-4D97-AF65-F5344CB8AC3E}">
        <p14:creationId xmlns:p14="http://schemas.microsoft.com/office/powerpoint/2010/main" xmlns="" val="80759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951" y="1"/>
            <a:ext cx="8208963" cy="41195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7950" y="519113"/>
            <a:ext cx="4387850" cy="4537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519113"/>
            <a:ext cx="4387850" cy="4537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3198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tx1"/>
              </a:gs>
              <a:gs pos="100000">
                <a:schemeClr val="accent1">
                  <a:lumMod val="75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38" y="2629630"/>
            <a:ext cx="8035925" cy="477485"/>
          </a:xfrm>
        </p:spPr>
        <p:txBody>
          <a:bodyPr/>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20" name="Text Placeholder 28"/>
          <p:cNvSpPr>
            <a:spLocks noGrp="1"/>
          </p:cNvSpPr>
          <p:nvPr>
            <p:ph type="body" sz="quarter" idx="15"/>
          </p:nvPr>
        </p:nvSpPr>
        <p:spPr>
          <a:xfrm>
            <a:off x="554038" y="2075292"/>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9" name="Date Placeholder 2"/>
          <p:cNvSpPr>
            <a:spLocks noGrp="1"/>
          </p:cNvSpPr>
          <p:nvPr>
            <p:ph type="dt" sz="half" idx="10"/>
          </p:nvPr>
        </p:nvSpPr>
        <p:spPr>
          <a:xfrm>
            <a:off x="1970314" y="4886789"/>
            <a:ext cx="2269191" cy="132608"/>
          </a:xfrm>
        </p:spPr>
        <p:txBody>
          <a:bodyPr/>
          <a:lstStyle/>
          <a:p>
            <a:fld id="{30245C3C-8413-47BD-BFF7-5F5887E775F1}" type="datetime3">
              <a:rPr lang="en-GB" noProof="0" smtClean="0"/>
              <a:pPr/>
              <a:t>16 November, 2016</a:t>
            </a:fld>
            <a:endParaRPr lang="en-GB" noProof="0"/>
          </a:p>
        </p:txBody>
      </p:sp>
      <p:sp>
        <p:nvSpPr>
          <p:cNvPr id="14"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1" name="Content Placeholder 5"/>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902000" y="4312800"/>
            <a:ext cx="1035875" cy="604800"/>
          </a:xfrm>
          <a:prstGeom prst="rect">
            <a:avLst/>
          </a:prstGeom>
        </p:spPr>
      </p:pic>
    </p:spTree>
    <p:extLst>
      <p:ext uri="{BB962C8B-B14F-4D97-AF65-F5344CB8AC3E}">
        <p14:creationId xmlns:p14="http://schemas.microsoft.com/office/powerpoint/2010/main" xmlns="" val="33331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1"/>
              </a:gs>
              <a:gs pos="100000">
                <a:schemeClr val="accent1">
                  <a:lumMod val="60000"/>
                  <a:lumOff val="4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38" y="2629630"/>
            <a:ext cx="8035925" cy="477485"/>
          </a:xfrm>
        </p:spPr>
        <p:txBody>
          <a:bodyPr/>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20" name="Text Placeholder 28"/>
          <p:cNvSpPr>
            <a:spLocks noGrp="1"/>
          </p:cNvSpPr>
          <p:nvPr>
            <p:ph type="body" sz="quarter" idx="15"/>
          </p:nvPr>
        </p:nvSpPr>
        <p:spPr>
          <a:xfrm>
            <a:off x="554038" y="2075292"/>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9" name="Date Placeholder 2"/>
          <p:cNvSpPr>
            <a:spLocks noGrp="1"/>
          </p:cNvSpPr>
          <p:nvPr>
            <p:ph type="dt" sz="half" idx="10"/>
          </p:nvPr>
        </p:nvSpPr>
        <p:spPr>
          <a:xfrm>
            <a:off x="1970314" y="4886789"/>
            <a:ext cx="2269191" cy="132608"/>
          </a:xfrm>
        </p:spPr>
        <p:txBody>
          <a:bodyPr/>
          <a:lstStyle/>
          <a:p>
            <a:fld id="{BB66CF85-E7FB-485A-8FCF-B031007CACB0}" type="datetime3">
              <a:rPr lang="en-GB" noProof="0" smtClean="0"/>
              <a:pPr/>
              <a:t>16 November, 2016</a:t>
            </a:fld>
            <a:endParaRPr lang="en-GB" noProof="0"/>
          </a:p>
        </p:txBody>
      </p:sp>
      <p:sp>
        <p:nvSpPr>
          <p:cNvPr id="14"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0" name="Content Placeholder 5"/>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902000" y="4312800"/>
            <a:ext cx="1035875" cy="604800"/>
          </a:xfrm>
          <a:prstGeom prst="rect">
            <a:avLst/>
          </a:prstGeom>
        </p:spPr>
      </p:pic>
    </p:spTree>
    <p:extLst>
      <p:ext uri="{BB962C8B-B14F-4D97-AF65-F5344CB8AC3E}">
        <p14:creationId xmlns:p14="http://schemas.microsoft.com/office/powerpoint/2010/main" xmlns="" val="259511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C ">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09" y="300335"/>
            <a:ext cx="8586383" cy="4436847"/>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gradFill>
            <a:gsLst>
              <a:gs pos="44000">
                <a:schemeClr val="accent3"/>
              </a:gs>
              <a:gs pos="100000">
                <a:schemeClr val="accent3">
                  <a:lumMod val="40000"/>
                  <a:lumOff val="60000"/>
                </a:schemeClr>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smtClean="0"/>
              <a:t>01. (Add section)</a:t>
            </a:r>
            <a:endParaRPr lang="en-GB" noProof="0"/>
          </a:p>
        </p:txBody>
      </p:sp>
      <p:sp>
        <p:nvSpPr>
          <p:cNvPr id="19" name="Text Placeholder 28"/>
          <p:cNvSpPr>
            <a:spLocks noGrp="1"/>
          </p:cNvSpPr>
          <p:nvPr>
            <p:ph type="body" sz="quarter" idx="13"/>
          </p:nvPr>
        </p:nvSpPr>
        <p:spPr>
          <a:xfrm>
            <a:off x="554038" y="2629630"/>
            <a:ext cx="8035925" cy="477485"/>
          </a:xfrm>
        </p:spPr>
        <p:txBody>
          <a:bodyPr/>
          <a:lstStyle>
            <a:lvl1pPr marL="0" indent="0">
              <a:buNone/>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20" name="Text Placeholder 28"/>
          <p:cNvSpPr>
            <a:spLocks noGrp="1"/>
          </p:cNvSpPr>
          <p:nvPr>
            <p:ph type="body" sz="quarter" idx="15"/>
          </p:nvPr>
        </p:nvSpPr>
        <p:spPr>
          <a:xfrm>
            <a:off x="554038" y="2075292"/>
            <a:ext cx="8035925" cy="477485"/>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Click to edit Master text styles</a:t>
            </a:r>
          </a:p>
        </p:txBody>
      </p:sp>
      <p:sp>
        <p:nvSpPr>
          <p:cNvPr id="9" name="Date Placeholder 2"/>
          <p:cNvSpPr>
            <a:spLocks noGrp="1"/>
          </p:cNvSpPr>
          <p:nvPr>
            <p:ph type="dt" sz="half" idx="10"/>
          </p:nvPr>
        </p:nvSpPr>
        <p:spPr>
          <a:xfrm>
            <a:off x="1970314" y="4886789"/>
            <a:ext cx="2269191" cy="132608"/>
          </a:xfrm>
        </p:spPr>
        <p:txBody>
          <a:bodyPr/>
          <a:lstStyle/>
          <a:p>
            <a:fld id="{41F41EB6-CCAF-494E-926E-9D2A75442DB5}" type="datetime3">
              <a:rPr lang="en-GB" noProof="0" smtClean="0"/>
              <a:pPr/>
              <a:t>16 November, 2016</a:t>
            </a:fld>
            <a:endParaRPr lang="en-GB" noProof="0"/>
          </a:p>
        </p:txBody>
      </p:sp>
      <p:sp>
        <p:nvSpPr>
          <p:cNvPr id="14"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pic>
        <p:nvPicPr>
          <p:cNvPr id="10" name="Content Placeholder 5"/>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7902000" y="4312800"/>
            <a:ext cx="1035875" cy="604800"/>
          </a:xfrm>
          <a:prstGeom prst="rect">
            <a:avLst/>
          </a:prstGeom>
        </p:spPr>
      </p:pic>
    </p:spTree>
    <p:extLst>
      <p:ext uri="{BB962C8B-B14F-4D97-AF65-F5344CB8AC3E}">
        <p14:creationId xmlns:p14="http://schemas.microsoft.com/office/powerpoint/2010/main" xmlns="" val="404188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7" name="Content Placeholder 6"/>
          <p:cNvSpPr>
            <a:spLocks noGrp="1"/>
          </p:cNvSpPr>
          <p:nvPr>
            <p:ph sz="quarter" idx="13"/>
          </p:nvPr>
        </p:nvSpPr>
        <p:spPr>
          <a:xfrm>
            <a:off x="554038" y="1192306"/>
            <a:ext cx="8035925"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Date Placeholder 2"/>
          <p:cNvSpPr>
            <a:spLocks noGrp="1"/>
          </p:cNvSpPr>
          <p:nvPr>
            <p:ph type="dt" sz="half" idx="10"/>
          </p:nvPr>
        </p:nvSpPr>
        <p:spPr>
          <a:xfrm>
            <a:off x="1970314" y="4886789"/>
            <a:ext cx="2269191" cy="132608"/>
          </a:xfrm>
        </p:spPr>
        <p:txBody>
          <a:bodyPr/>
          <a:lstStyle/>
          <a:p>
            <a:fld id="{1BB7C928-A7BE-4D45-9B10-8E76C68A90BE}" type="datetime3">
              <a:rPr lang="en-GB" noProof="0" smtClean="0"/>
              <a:pPr/>
              <a:t>16 November, 2016</a:t>
            </a:fld>
            <a:endParaRPr lang="en-GB" noProof="0"/>
          </a:p>
        </p:txBody>
      </p:sp>
      <p:sp>
        <p:nvSpPr>
          <p:cNvPr id="9" name="Footer Placeholder 3"/>
          <p:cNvSpPr>
            <a:spLocks noGrp="1"/>
          </p:cNvSpPr>
          <p:nvPr>
            <p:ph type="ftr" sz="quarter" idx="11"/>
          </p:nvPr>
        </p:nvSpPr>
        <p:spPr>
          <a:xfrm>
            <a:off x="554181" y="4886789"/>
            <a:ext cx="1416133" cy="132608"/>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5" y="4886789"/>
            <a:ext cx="516591" cy="132608"/>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xmlns="" val="3146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7CD2E40D-3882-4AC6-AA3A-099981F6300C}"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6"/>
            <a:ext cx="8035925"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1"/>
              </a:gs>
              <a:gs pos="100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xmlns="" val="116500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
        <p:nvSpPr>
          <p:cNvPr id="3" name="Date Placeholder 2"/>
          <p:cNvSpPr>
            <a:spLocks noGrp="1"/>
          </p:cNvSpPr>
          <p:nvPr>
            <p:ph type="dt" sz="half" idx="10"/>
          </p:nvPr>
        </p:nvSpPr>
        <p:spPr/>
        <p:txBody>
          <a:bodyPr/>
          <a:lstStyle/>
          <a:p>
            <a:fld id="{186BB272-3B88-4637-A5E9-65998AB100D6}" type="datetime3">
              <a:rPr lang="en-GB" noProof="0" smtClean="0"/>
              <a:pPr/>
              <a:t>16 November, 2016</a:t>
            </a:fld>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554038" y="1192306"/>
            <a:ext cx="8035925" cy="3092823"/>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Rectangle 8"/>
          <p:cNvSpPr/>
          <p:nvPr userDrawn="1"/>
        </p:nvSpPr>
        <p:spPr>
          <a:xfrm flipV="1">
            <a:off x="0" y="5086512"/>
            <a:ext cx="9144000" cy="56988"/>
          </a:xfrm>
          <a:prstGeom prst="rect">
            <a:avLst/>
          </a:prstGeom>
          <a:gradFill flip="none" rotWithShape="1">
            <a:gsLst>
              <a:gs pos="44000">
                <a:schemeClr val="accent3"/>
              </a:gs>
              <a:gs pos="100000">
                <a:schemeClr val="accent3">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Tree>
    <p:extLst>
      <p:ext uri="{BB962C8B-B14F-4D97-AF65-F5344CB8AC3E}">
        <p14:creationId xmlns:p14="http://schemas.microsoft.com/office/powerpoint/2010/main" xmlns="" val="111207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181" y="170689"/>
            <a:ext cx="8035637" cy="672012"/>
          </a:xfrm>
          <a:prstGeom prst="rect">
            <a:avLst/>
          </a:prstGeom>
        </p:spPr>
        <p:txBody>
          <a:bodyPr vert="horz" lIns="0" tIns="0" rIns="0" bIns="0" rtlCol="0" anchor="b" anchorCtr="0">
            <a:normAutofit/>
          </a:bodyPr>
          <a:lstStyle/>
          <a:p>
            <a:r>
              <a:rPr lang="en-GB" noProof="0" smtClean="0"/>
              <a:t>Click to edit Master title style</a:t>
            </a:r>
            <a:endParaRPr lang="en-GB" noProof="0"/>
          </a:p>
        </p:txBody>
      </p:sp>
      <p:sp>
        <p:nvSpPr>
          <p:cNvPr id="3" name="Text Placeholder 2"/>
          <p:cNvSpPr>
            <a:spLocks noGrp="1"/>
          </p:cNvSpPr>
          <p:nvPr>
            <p:ph type="body" idx="1"/>
          </p:nvPr>
        </p:nvSpPr>
        <p:spPr>
          <a:xfrm>
            <a:off x="554181" y="1192306"/>
            <a:ext cx="8035637" cy="3092823"/>
          </a:xfrm>
          <a:prstGeom prst="rect">
            <a:avLst/>
          </a:prstGeom>
        </p:spPr>
        <p:txBody>
          <a:bodyPr vert="horz" lIns="0" tIns="0" rIns="0" bIns="0" rtlCol="0">
            <a:no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2"/>
          </p:nvPr>
        </p:nvSpPr>
        <p:spPr>
          <a:xfrm>
            <a:off x="1970314" y="4886789"/>
            <a:ext cx="2269191" cy="132608"/>
          </a:xfrm>
          <a:prstGeom prst="rect">
            <a:avLst/>
          </a:prstGeom>
        </p:spPr>
        <p:txBody>
          <a:bodyPr vert="horz" lIns="0" tIns="0" rIns="0" bIns="0" rtlCol="0" anchor="t" anchorCtr="0"/>
          <a:lstStyle>
            <a:lvl1pPr algn="l">
              <a:defRPr sz="700" b="0">
                <a:solidFill>
                  <a:schemeClr val="tx2">
                    <a:lumMod val="75000"/>
                  </a:schemeClr>
                </a:solidFill>
              </a:defRPr>
            </a:lvl1pPr>
          </a:lstStyle>
          <a:p>
            <a:fld id="{79C14DD6-3722-4DA4-87F0-55120CA3E8BA}" type="datetime3">
              <a:rPr lang="en-GB" noProof="0" smtClean="0"/>
              <a:pPr/>
              <a:t>16 November, 2016</a:t>
            </a:fld>
            <a:endParaRPr lang="en-GB" noProof="0"/>
          </a:p>
        </p:txBody>
      </p:sp>
      <p:sp>
        <p:nvSpPr>
          <p:cNvPr id="5" name="Footer Placeholder 4"/>
          <p:cNvSpPr>
            <a:spLocks noGrp="1"/>
          </p:cNvSpPr>
          <p:nvPr>
            <p:ph type="ftr" sz="quarter" idx="3"/>
          </p:nvPr>
        </p:nvSpPr>
        <p:spPr>
          <a:xfrm>
            <a:off x="554181" y="4886789"/>
            <a:ext cx="1416133" cy="132608"/>
          </a:xfrm>
          <a:prstGeom prst="rect">
            <a:avLst/>
          </a:prstGeom>
        </p:spPr>
        <p:txBody>
          <a:bodyPr vert="horz" lIns="0" tIns="0" rIns="0" bIns="0" rtlCol="0" anchor="t" anchorCtr="0"/>
          <a:lstStyle>
            <a:lvl1pPr algn="l">
              <a:defRPr sz="700" b="0">
                <a:solidFill>
                  <a:schemeClr val="tx2">
                    <a:lumMod val="75000"/>
                  </a:schemeClr>
                </a:solidFill>
              </a:defRPr>
            </a:lvl1pPr>
          </a:lstStyle>
          <a:p>
            <a:r>
              <a:rPr lang="en-GB" noProof="0" smtClean="0"/>
              <a:t>© DHI</a:t>
            </a:r>
            <a:endParaRPr lang="en-GB" noProof="0"/>
          </a:p>
        </p:txBody>
      </p:sp>
      <p:sp>
        <p:nvSpPr>
          <p:cNvPr id="6" name="Slide Number Placeholder 5"/>
          <p:cNvSpPr>
            <a:spLocks noGrp="1"/>
          </p:cNvSpPr>
          <p:nvPr>
            <p:ph type="sldNum" sz="quarter" idx="4"/>
          </p:nvPr>
        </p:nvSpPr>
        <p:spPr>
          <a:xfrm>
            <a:off x="4239505" y="4886789"/>
            <a:ext cx="516591" cy="132608"/>
          </a:xfrm>
          <a:prstGeom prst="rect">
            <a:avLst/>
          </a:prstGeom>
        </p:spPr>
        <p:txBody>
          <a:bodyPr vert="horz" lIns="0" tIns="0" rIns="0" bIns="0" rtlCol="0" anchor="t" anchorCtr="0"/>
          <a:lstStyle>
            <a:lvl1pPr algn="l">
              <a:defRPr sz="700" b="0">
                <a:solidFill>
                  <a:schemeClr val="tx2">
                    <a:lumMod val="75000"/>
                  </a:schemeClr>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27" name="Rectangle 26"/>
          <p:cNvSpPr/>
          <p:nvPr/>
        </p:nvSpPr>
        <p:spPr>
          <a:xfrm flipV="1">
            <a:off x="0" y="5086512"/>
            <a:ext cx="9144000" cy="56988"/>
          </a:xfrm>
          <a:prstGeom prst="rect">
            <a:avLst/>
          </a:prstGeom>
          <a:gradFill flip="none" rotWithShape="1">
            <a:gsLst>
              <a:gs pos="44000">
                <a:schemeClr val="tx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Content Placeholder 5"/>
          <p:cNvPicPr>
            <a:picLocks noChangeAspect="1"/>
          </p:cNvPicPr>
          <p:nvPr userDrawn="1"/>
        </p:nvPicPr>
        <p:blipFill>
          <a:blip r:embed="rId26" cstate="email">
            <a:extLst>
              <a:ext uri="{28A0092B-C50C-407E-A947-70E740481C1C}">
                <a14:useLocalDpi xmlns:a14="http://schemas.microsoft.com/office/drawing/2010/main" xmlns="" val="0"/>
              </a:ext>
            </a:extLst>
          </a:blip>
          <a:stretch>
            <a:fillRect/>
          </a:stretch>
        </p:blipFill>
        <p:spPr>
          <a:xfrm>
            <a:off x="8071200" y="4600800"/>
            <a:ext cx="715247" cy="417600"/>
          </a:xfrm>
          <a:prstGeom prst="rect">
            <a:avLst/>
          </a:prstGeom>
        </p:spPr>
      </p:pic>
    </p:spTree>
    <p:extLst>
      <p:ext uri="{BB962C8B-B14F-4D97-AF65-F5344CB8AC3E}">
        <p14:creationId xmlns:p14="http://schemas.microsoft.com/office/powerpoint/2010/main" xmlns="" val="471907140"/>
      </p:ext>
    </p:extLst>
  </p:cSld>
  <p:clrMap bg1="lt1" tx1="dk1" bg2="lt2" tx2="dk2" accent1="accent1" accent2="accent2" accent3="accent3" accent4="accent4" accent5="accent5" accent6="accent6" hlink="hlink" folHlink="folHlink"/>
  <p:sldLayoutIdLst>
    <p:sldLayoutId id="2147483660" r:id="rId1"/>
    <p:sldLayoutId id="2147483700" r:id="rId2"/>
    <p:sldLayoutId id="2147483704" r:id="rId3"/>
    <p:sldLayoutId id="2147483705" r:id="rId4"/>
    <p:sldLayoutId id="2147483707" r:id="rId5"/>
    <p:sldLayoutId id="2147483706"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3" r:id="rId20"/>
    <p:sldLayoutId id="2147483742" r:id="rId21"/>
    <p:sldLayoutId id="2147483744" r:id="rId22"/>
    <p:sldLayoutId id="2147483746" r:id="rId23"/>
    <p:sldLayoutId id="2147483747" r:id="rId24"/>
  </p:sldLayoutIdLst>
  <p:hf hdr="0"/>
  <p:txStyles>
    <p:titleStyle>
      <a:lvl1pPr algn="l" defTabSz="914400" rtl="0" eaLnBrk="1" latinLnBrk="0" hangingPunct="1">
        <a:spcBef>
          <a:spcPct val="0"/>
        </a:spcBef>
        <a:buNone/>
        <a:defRPr sz="2400" b="0" i="0" kern="1200">
          <a:solidFill>
            <a:schemeClr val="tx1"/>
          </a:solidFill>
          <a:latin typeface="+mj-lt"/>
          <a:ea typeface="+mj-ea"/>
          <a:cs typeface="+mj-cs"/>
        </a:defRPr>
      </a:lvl1pPr>
    </p:titleStyle>
    <p:bodyStyle>
      <a:lvl1pPr marL="182563" indent="-182563" algn="l" defTabSz="914400" rtl="0" eaLnBrk="1" latinLnBrk="0" hangingPunct="1">
        <a:spcBef>
          <a:spcPct val="20000"/>
        </a:spcBef>
        <a:buFont typeface="Arial" pitchFamily="34" charset="0"/>
        <a:buChar char="•"/>
        <a:defRPr sz="1400" kern="1200">
          <a:solidFill>
            <a:schemeClr val="tx2">
              <a:lumMod val="75000"/>
            </a:schemeClr>
          </a:solidFill>
          <a:latin typeface="+mn-lt"/>
          <a:ea typeface="+mn-ea"/>
          <a:cs typeface="+mn-cs"/>
        </a:defRPr>
      </a:lvl1pPr>
      <a:lvl2pPr marL="358775" indent="-176213" algn="l" defTabSz="914400" rtl="0" eaLnBrk="1" latinLnBrk="0" hangingPunct="1">
        <a:spcBef>
          <a:spcPct val="20000"/>
        </a:spcBef>
        <a:buFont typeface="Arial" pitchFamily="34" charset="0"/>
        <a:buChar char="•"/>
        <a:defRPr sz="1200" kern="1200">
          <a:solidFill>
            <a:schemeClr val="tx2">
              <a:lumMod val="75000"/>
            </a:schemeClr>
          </a:solidFill>
          <a:latin typeface="+mn-lt"/>
          <a:ea typeface="+mn-ea"/>
          <a:cs typeface="+mn-cs"/>
        </a:defRPr>
      </a:lvl2pPr>
      <a:lvl3pPr marL="541338" indent="-182563" algn="l" defTabSz="914400" rtl="0" eaLnBrk="1" latinLnBrk="0" hangingPunct="1">
        <a:spcBef>
          <a:spcPct val="20000"/>
        </a:spcBef>
        <a:buFont typeface="Arial" pitchFamily="34" charset="0"/>
        <a:buChar char="•"/>
        <a:defRPr sz="1100" kern="1200">
          <a:solidFill>
            <a:schemeClr val="tx2">
              <a:lumMod val="75000"/>
            </a:schemeClr>
          </a:solidFill>
          <a:latin typeface="+mn-lt"/>
          <a:ea typeface="+mn-ea"/>
          <a:cs typeface="+mn-cs"/>
        </a:defRPr>
      </a:lvl3pPr>
      <a:lvl4pPr marL="717550" indent="-176213" algn="l" defTabSz="914400" rtl="0" eaLnBrk="1" latinLnBrk="0" hangingPunct="1">
        <a:spcBef>
          <a:spcPct val="20000"/>
        </a:spcBef>
        <a:buFont typeface="Arial" pitchFamily="34" charset="0"/>
        <a:buChar char="•"/>
        <a:defRPr sz="1050" kern="1200">
          <a:solidFill>
            <a:schemeClr val="tx2">
              <a:lumMod val="75000"/>
            </a:schemeClr>
          </a:solidFill>
          <a:latin typeface="+mn-lt"/>
          <a:ea typeface="+mn-ea"/>
          <a:cs typeface="+mn-cs"/>
        </a:defRPr>
      </a:lvl4pPr>
      <a:lvl5pPr marL="900113" indent="-182563" algn="l" defTabSz="914400" rtl="0" eaLnBrk="1" latinLnBrk="0" hangingPunct="1">
        <a:spcBef>
          <a:spcPct val="20000"/>
        </a:spcBef>
        <a:buFont typeface="Arial" pitchFamily="34" charset="0"/>
        <a:buChar char="•"/>
        <a:defRPr sz="1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DBDBD"/>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64008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7" name="Rectangle 3"/>
          <p:cNvSpPr>
            <a:spLocks noGrp="1" noChangeArrowheads="1"/>
          </p:cNvSpPr>
          <p:nvPr>
            <p:ph type="body" idx="1"/>
          </p:nvPr>
        </p:nvSpPr>
        <p:spPr bwMode="auto">
          <a:xfrm>
            <a:off x="685800" y="1428750"/>
            <a:ext cx="77724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fontAlgn="base">
              <a:spcBef>
                <a:spcPct val="0"/>
              </a:spcBef>
              <a:spcAft>
                <a:spcPct val="0"/>
              </a:spcAft>
              <a:defRPr/>
            </a:pPr>
            <a:endParaRPr lang="da-DK">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fontAlgn="base">
              <a:spcBef>
                <a:spcPct val="0"/>
              </a:spcBef>
              <a:spcAft>
                <a:spcPct val="0"/>
              </a:spcAft>
              <a:defRPr/>
            </a:pPr>
            <a:endParaRPr lang="da-DK">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FD6C8F3B-6B76-4ED1-99D7-717A37E1548C}" type="slidenum">
              <a:rPr lang="da-DK" altLang="de-DE" smtClean="0">
                <a:solidFill>
                  <a:srgbClr val="000000"/>
                </a:solidFill>
                <a:latin typeface="Times New Roman" panose="02020603050405020304" pitchFamily="18" charset="0"/>
              </a:rPr>
              <a:pPr fontAlgn="base">
                <a:spcBef>
                  <a:spcPct val="0"/>
                </a:spcBef>
                <a:spcAft>
                  <a:spcPct val="0"/>
                </a:spcAft>
              </a:pPr>
              <a:t>‹#›</a:t>
            </a:fld>
            <a:endParaRPr lang="da-DK" altLang="de-DE" smtClean="0">
              <a:solidFill>
                <a:srgbClr val="000000"/>
              </a:solidFill>
              <a:latin typeface="Times New Roman" panose="02020603050405020304" pitchFamily="18" charset="0"/>
            </a:endParaRPr>
          </a:p>
        </p:txBody>
      </p:sp>
      <p:pic>
        <p:nvPicPr>
          <p:cNvPr id="1031" name="Picture 9" descr="topbånd med logo"/>
          <p:cNvPicPr>
            <a:picLocks noChangeAspect="1" noChangeArrowheads="1"/>
          </p:cNvPicPr>
          <p:nvPr/>
        </p:nvPicPr>
        <p:blipFill>
          <a:blip r:embed="rId14" cstate="email">
            <a:extLst>
              <a:ext uri="{28A0092B-C50C-407E-A947-70E740481C1C}">
                <a14:useLocalDpi xmlns:a14="http://schemas.microsoft.com/office/drawing/2010/main" xmlns="" val="0"/>
              </a:ext>
            </a:extLst>
          </a:blip>
          <a:srcRect/>
          <a:stretch>
            <a:fillRect/>
          </a:stretch>
        </p:blipFill>
        <p:spPr bwMode="auto">
          <a:xfrm>
            <a:off x="0" y="1"/>
            <a:ext cx="9144000" cy="60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5198226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342900" algn="l" rtl="0" fontAlgn="base">
        <a:spcBef>
          <a:spcPct val="0"/>
        </a:spcBef>
        <a:spcAft>
          <a:spcPct val="0"/>
        </a:spcAft>
        <a:defRPr sz="2400">
          <a:solidFill>
            <a:schemeClr val="tx2"/>
          </a:solidFill>
          <a:latin typeface="Arial Black" pitchFamily="34" charset="0"/>
        </a:defRPr>
      </a:lvl6pPr>
      <a:lvl7pPr marL="685800" algn="l" rtl="0" fontAlgn="base">
        <a:spcBef>
          <a:spcPct val="0"/>
        </a:spcBef>
        <a:spcAft>
          <a:spcPct val="0"/>
        </a:spcAft>
        <a:defRPr sz="2400">
          <a:solidFill>
            <a:schemeClr val="tx2"/>
          </a:solidFill>
          <a:latin typeface="Arial Black" pitchFamily="34" charset="0"/>
        </a:defRPr>
      </a:lvl7pPr>
      <a:lvl8pPr marL="1028700" algn="l" rtl="0" fontAlgn="base">
        <a:spcBef>
          <a:spcPct val="0"/>
        </a:spcBef>
        <a:spcAft>
          <a:spcPct val="0"/>
        </a:spcAft>
        <a:defRPr sz="2400">
          <a:solidFill>
            <a:schemeClr val="tx2"/>
          </a:solidFill>
          <a:latin typeface="Arial Black" pitchFamily="34" charset="0"/>
        </a:defRPr>
      </a:lvl8pPr>
      <a:lvl9pPr marL="1371600" algn="l" rtl="0" fontAlgn="base">
        <a:spcBef>
          <a:spcPct val="0"/>
        </a:spcBef>
        <a:spcAft>
          <a:spcPct val="0"/>
        </a:spcAft>
        <a:defRPr sz="2400">
          <a:solidFill>
            <a:schemeClr val="tx2"/>
          </a:solidFill>
          <a:latin typeface="Arial Black" pitchFamily="34" charset="0"/>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a:solidFill>
            <a:schemeClr val="tx1"/>
          </a:solidFill>
          <a:latin typeface="+mn-lt"/>
        </a:defRPr>
      </a:lvl2pPr>
      <a:lvl3pPr marL="857250" indent="-171450" algn="l" rtl="0" eaLnBrk="0" fontAlgn="base" hangingPunct="0">
        <a:spcBef>
          <a:spcPct val="20000"/>
        </a:spcBef>
        <a:spcAft>
          <a:spcPct val="0"/>
        </a:spcAft>
        <a:buChar char="•"/>
        <a:defRPr sz="1200">
          <a:solidFill>
            <a:schemeClr val="tx1"/>
          </a:solidFill>
          <a:latin typeface="+mn-lt"/>
        </a:defRPr>
      </a:lvl3pPr>
      <a:lvl4pPr marL="1200150" indent="-171450" algn="l" rtl="0" eaLnBrk="0" fontAlgn="base" hangingPunct="0">
        <a:spcBef>
          <a:spcPct val="20000"/>
        </a:spcBef>
        <a:spcAft>
          <a:spcPct val="0"/>
        </a:spcAft>
        <a:buChar char="–"/>
        <a:defRPr sz="1050">
          <a:solidFill>
            <a:schemeClr val="tx1"/>
          </a:solidFill>
          <a:latin typeface="+mn-lt"/>
        </a:defRPr>
      </a:lvl4pPr>
      <a:lvl5pPr marL="1543050" indent="-171450" algn="l" rtl="0" eaLnBrk="0" fontAlgn="base" hangingPunct="0">
        <a:spcBef>
          <a:spcPct val="20000"/>
        </a:spcBef>
        <a:spcAft>
          <a:spcPct val="0"/>
        </a:spcAft>
        <a:buChar char="»"/>
        <a:defRPr sz="900">
          <a:solidFill>
            <a:schemeClr val="tx1"/>
          </a:solidFill>
          <a:latin typeface="+mn-lt"/>
        </a:defRPr>
      </a:lvl5pPr>
      <a:lvl6pPr marL="1885950" indent="-171450" algn="l" rtl="0" fontAlgn="base">
        <a:spcBef>
          <a:spcPct val="20000"/>
        </a:spcBef>
        <a:spcAft>
          <a:spcPct val="0"/>
        </a:spcAft>
        <a:buChar char="»"/>
        <a:defRPr sz="900">
          <a:solidFill>
            <a:schemeClr val="tx1"/>
          </a:solidFill>
          <a:latin typeface="+mn-lt"/>
        </a:defRPr>
      </a:lvl6pPr>
      <a:lvl7pPr marL="2228850" indent="-171450" algn="l" rtl="0" fontAlgn="base">
        <a:spcBef>
          <a:spcPct val="20000"/>
        </a:spcBef>
        <a:spcAft>
          <a:spcPct val="0"/>
        </a:spcAft>
        <a:buChar char="»"/>
        <a:defRPr sz="900">
          <a:solidFill>
            <a:schemeClr val="tx1"/>
          </a:solidFill>
          <a:latin typeface="+mn-lt"/>
        </a:defRPr>
      </a:lvl7pPr>
      <a:lvl8pPr marL="2571750" indent="-171450" algn="l" rtl="0" fontAlgn="base">
        <a:spcBef>
          <a:spcPct val="20000"/>
        </a:spcBef>
        <a:spcAft>
          <a:spcPct val="0"/>
        </a:spcAft>
        <a:buChar char="»"/>
        <a:defRPr sz="900">
          <a:solidFill>
            <a:schemeClr val="tx1"/>
          </a:solidFill>
          <a:latin typeface="+mn-lt"/>
        </a:defRPr>
      </a:lvl8pPr>
      <a:lvl9pPr marL="2914650" indent="-171450" algn="l" rtl="0" fontAlgn="base">
        <a:spcBef>
          <a:spcPct val="20000"/>
        </a:spcBef>
        <a:spcAft>
          <a:spcPct val="0"/>
        </a:spcAft>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193.3.62.89/Helsingor/map"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aterdata.dhigroup.com/trmm/trmm-data" TargetMode="External"/><Relationship Id="rId5" Type="http://schemas.openxmlformats.org/officeDocument/2006/relationships/hyperlink" Target="http://waterdata.dhigroup.com/DEM/data"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hyperlink" Target="http://www.gerda.dk/index.html" TargetMode="External"/><Relationship Id="rId2" Type="http://schemas.openxmlformats.org/officeDocument/2006/relationships/hyperlink" Target="http://www.geus.dk/jupiter/index-dk.htm" TargetMode="External"/><Relationship Id="rId1" Type="http://schemas.openxmlformats.org/officeDocument/2006/relationships/slideLayout" Target="../slideLayouts/slideLayout7.xml"/><Relationship Id="rId6" Type="http://schemas.openxmlformats.org/officeDocument/2006/relationships/hyperlink" Target="http://waterdata.dhigroup.com/DEM/data" TargetMode="External"/><Relationship Id="rId5" Type="http://schemas.openxmlformats.org/officeDocument/2006/relationships/hyperlink" Target="http://www.vandmodel.dk/" TargetMode="External"/><Relationship Id="rId4" Type="http://schemas.openxmlformats.org/officeDocument/2006/relationships/hyperlink" Target="http://www.grundvandsovervaagning.d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en-GB" sz="4000" dirty="0" smtClean="0"/>
              <a:t/>
            </a:r>
            <a:br>
              <a:rPr lang="en-GB" sz="4000" dirty="0" smtClean="0"/>
            </a:br>
            <a:r>
              <a:rPr lang="en-GB" sz="4000" dirty="0"/>
              <a:t/>
            </a:r>
            <a:br>
              <a:rPr lang="en-GB" sz="4000" dirty="0"/>
            </a:br>
            <a:r>
              <a:rPr lang="en-GB" sz="4000" dirty="0" smtClean="0"/>
              <a:t/>
            </a:r>
            <a:br>
              <a:rPr lang="en-GB" sz="4000" dirty="0" smtClean="0"/>
            </a:br>
            <a:r>
              <a:rPr lang="da-DK" sz="4000" dirty="0"/>
              <a:t>Ground Water </a:t>
            </a:r>
            <a:r>
              <a:rPr lang="da-DK" sz="4000" dirty="0" err="1"/>
              <a:t>Monitoring</a:t>
            </a:r>
            <a:r>
              <a:rPr lang="da-DK" sz="4000" dirty="0"/>
              <a:t> and Data </a:t>
            </a:r>
            <a:r>
              <a:rPr lang="da-DK" sz="4000" dirty="0" err="1"/>
              <a:t>Managemen</a:t>
            </a:r>
            <a:r>
              <a:rPr lang="en-US" sz="4000" dirty="0"/>
              <a:t>t System in Denmark</a:t>
            </a:r>
            <a:endParaRPr lang="en-GB" sz="4000" dirty="0"/>
          </a:p>
        </p:txBody>
      </p:sp>
      <p:sp>
        <p:nvSpPr>
          <p:cNvPr id="2" name="Subtitle 1"/>
          <p:cNvSpPr>
            <a:spLocks noGrp="1"/>
          </p:cNvSpPr>
          <p:nvPr>
            <p:ph type="subTitle" idx="1"/>
          </p:nvPr>
        </p:nvSpPr>
        <p:spPr/>
        <p:txBody>
          <a:bodyPr/>
          <a:lstStyle/>
          <a:p>
            <a:r>
              <a:rPr lang="en-US" dirty="0" smtClean="0"/>
              <a:t>Dr. Ole </a:t>
            </a:r>
            <a:r>
              <a:rPr lang="en-US" dirty="0"/>
              <a:t>Larsen, DHI</a:t>
            </a:r>
          </a:p>
          <a:p>
            <a:r>
              <a:rPr lang="da-DK" dirty="0" smtClean="0"/>
              <a:t>Dr. Lærke </a:t>
            </a:r>
            <a:r>
              <a:rPr lang="da-DK" dirty="0" err="1"/>
              <a:t>Thorling</a:t>
            </a:r>
            <a:r>
              <a:rPr lang="da-DK" dirty="0"/>
              <a:t>, GEUS</a:t>
            </a:r>
            <a:endParaRPr lang="en-US" dirty="0"/>
          </a:p>
        </p:txBody>
      </p:sp>
      <p:sp>
        <p:nvSpPr>
          <p:cNvPr id="4" name="Footer Placeholder 3"/>
          <p:cNvSpPr>
            <a:spLocks noGrp="1"/>
          </p:cNvSpPr>
          <p:nvPr>
            <p:ph type="ftr" sz="quarter" idx="11"/>
          </p:nvPr>
        </p:nvSpPr>
        <p:spPr/>
        <p:txBody>
          <a:bodyPr/>
          <a:lstStyle/>
          <a:p>
            <a:r>
              <a:rPr lang="en-GB" smtClean="0">
                <a:solidFill>
                  <a:prstClr val="white"/>
                </a:solidFill>
              </a:rPr>
              <a:t>© DHI</a:t>
            </a:r>
            <a:endParaRPr lang="en-GB">
              <a:solidFill>
                <a:prstClr val="white"/>
              </a:solidFill>
            </a:endParaRPr>
          </a:p>
        </p:txBody>
      </p:sp>
      <p:sp>
        <p:nvSpPr>
          <p:cNvPr id="3" name="Slide Number Placeholder 2"/>
          <p:cNvSpPr>
            <a:spLocks noGrp="1"/>
          </p:cNvSpPr>
          <p:nvPr>
            <p:ph type="sldNum" sz="quarter" idx="12"/>
          </p:nvPr>
        </p:nvSpPr>
        <p:spPr/>
        <p:txBody>
          <a:bodyPr/>
          <a:lstStyle/>
          <a:p>
            <a:r>
              <a:rPr lang="en-GB" smtClean="0">
                <a:solidFill>
                  <a:srgbClr val="51626F"/>
                </a:solidFill>
              </a:rPr>
              <a:t>#</a:t>
            </a:r>
            <a:fld id="{EC98167B-91FF-498B-85F5-63F1D9402506}" type="slidenum">
              <a:rPr lang="en-GB" smtClean="0">
                <a:solidFill>
                  <a:srgbClr val="51626F"/>
                </a:solidFill>
              </a:rPr>
              <a:pPr/>
              <a:t>1</a:t>
            </a:fld>
            <a:r>
              <a:rPr lang="en-GB" smtClean="0">
                <a:solidFill>
                  <a:srgbClr val="51626F"/>
                </a:solidFill>
              </a:rPr>
              <a:t>  </a:t>
            </a:r>
            <a:endParaRPr lang="en-GB" dirty="0">
              <a:solidFill>
                <a:srgbClr val="51626F"/>
              </a:solidFill>
            </a:endParaRPr>
          </a:p>
        </p:txBody>
      </p:sp>
    </p:spTree>
    <p:extLst>
      <p:ext uri="{BB962C8B-B14F-4D97-AF65-F5344CB8AC3E}">
        <p14:creationId xmlns:p14="http://schemas.microsoft.com/office/powerpoint/2010/main" xmlns="" val="42278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da-DK" dirty="0"/>
              <a:t>Present Design</a:t>
            </a:r>
            <a:r>
              <a:rPr lang="da-DK" dirty="0" smtClean="0">
                <a:solidFill>
                  <a:schemeClr val="accent3">
                    <a:lumMod val="50000"/>
                  </a:schemeClr>
                </a:solidFill>
                <a:latin typeface="Verdana" pitchFamily="34" charset="0"/>
                <a:ea typeface="ＭＳ Ｐゴシック" pitchFamily="34" charset="-128"/>
                <a:cs typeface="Verdana" pitchFamily="34" charset="0"/>
              </a:rPr>
              <a:t/>
            </a:r>
            <a:br>
              <a:rPr lang="da-DK" dirty="0" smtClean="0">
                <a:solidFill>
                  <a:schemeClr val="accent3">
                    <a:lumMod val="50000"/>
                  </a:schemeClr>
                </a:solidFill>
                <a:latin typeface="Verdana" pitchFamily="34" charset="0"/>
                <a:ea typeface="ＭＳ Ｐゴシック" pitchFamily="34" charset="-128"/>
                <a:cs typeface="Verdana" pitchFamily="34" charset="0"/>
              </a:rPr>
            </a:br>
            <a:r>
              <a:rPr lang="da-DK" sz="1500" dirty="0">
                <a:solidFill>
                  <a:srgbClr val="004165"/>
                </a:solidFill>
                <a:latin typeface="Verdana" pitchFamily="34" charset="0"/>
                <a:ea typeface="ＭＳ Ｐゴシック" pitchFamily="34" charset="-128"/>
                <a:cs typeface="Verdana" pitchFamily="34" charset="0"/>
              </a:rPr>
              <a:t>Danish </a:t>
            </a:r>
            <a:r>
              <a:rPr lang="da-DK" sz="1500" dirty="0" err="1">
                <a:solidFill>
                  <a:srgbClr val="004165"/>
                </a:solidFill>
                <a:latin typeface="Verdana" pitchFamily="34" charset="0"/>
                <a:ea typeface="ＭＳ Ｐゴシック" pitchFamily="34" charset="-128"/>
                <a:cs typeface="Verdana" pitchFamily="34" charset="0"/>
              </a:rPr>
              <a:t>Groundwater</a:t>
            </a:r>
            <a:r>
              <a:rPr lang="da-DK" sz="1500" dirty="0">
                <a:solidFill>
                  <a:srgbClr val="004165"/>
                </a:solidFill>
                <a:latin typeface="Verdana" pitchFamily="34" charset="0"/>
                <a:ea typeface="ＭＳ Ｐゴシック" pitchFamily="34" charset="-128"/>
                <a:cs typeface="Verdana" pitchFamily="34" charset="0"/>
              </a:rPr>
              <a:t> </a:t>
            </a:r>
            <a:r>
              <a:rPr lang="da-DK" sz="1500" dirty="0" err="1">
                <a:solidFill>
                  <a:srgbClr val="004165"/>
                </a:solidFill>
                <a:latin typeface="Verdana" pitchFamily="34" charset="0"/>
                <a:ea typeface="ＭＳ Ｐゴシック" pitchFamily="34" charset="-128"/>
                <a:cs typeface="Verdana" pitchFamily="34" charset="0"/>
              </a:rPr>
              <a:t>Monitoring</a:t>
            </a:r>
            <a:r>
              <a:rPr lang="da-DK" sz="1500" dirty="0">
                <a:solidFill>
                  <a:srgbClr val="004165"/>
                </a:solidFill>
                <a:latin typeface="Verdana" pitchFamily="34" charset="0"/>
                <a:ea typeface="ＭＳ Ｐゴシック" pitchFamily="34" charset="-128"/>
                <a:cs typeface="Verdana" pitchFamily="34" charset="0"/>
              </a:rPr>
              <a:t> sites</a:t>
            </a:r>
          </a:p>
        </p:txBody>
      </p:sp>
      <p:sp>
        <p:nvSpPr>
          <p:cNvPr id="2" name="Pladsholder til indhold 1"/>
          <p:cNvSpPr>
            <a:spLocks noGrp="1"/>
          </p:cNvSpPr>
          <p:nvPr>
            <p:ph sz="half" idx="4294967295"/>
          </p:nvPr>
        </p:nvSpPr>
        <p:spPr>
          <a:xfrm>
            <a:off x="682349" y="1206948"/>
            <a:ext cx="3746776" cy="3065860"/>
          </a:xfrm>
        </p:spPr>
        <p:txBody>
          <a:bodyPr/>
          <a:lstStyle/>
          <a:p>
            <a:pPr>
              <a:lnSpc>
                <a:spcPct val="80000"/>
              </a:lnSpc>
              <a:spcAft>
                <a:spcPts val="900"/>
              </a:spcAft>
            </a:pPr>
            <a:r>
              <a:rPr lang="en-GB" sz="1200" dirty="0">
                <a:latin typeface="Verdana" pitchFamily="34" charset="0"/>
                <a:ea typeface="ＭＳ Ｐゴシック" pitchFamily="34" charset="-128"/>
                <a:cs typeface="Verdana" pitchFamily="34" charset="0"/>
              </a:rPr>
              <a:t>Monitoring in 65 clustered areas of 5-50 km</a:t>
            </a:r>
            <a:r>
              <a:rPr lang="en-GB" sz="1200" baseline="30000" dirty="0">
                <a:latin typeface="Verdana" pitchFamily="34" charset="0"/>
                <a:ea typeface="ＭＳ Ｐゴシック" pitchFamily="34" charset="-128"/>
                <a:cs typeface="Verdana" pitchFamily="34" charset="0"/>
              </a:rPr>
              <a:t>2</a:t>
            </a:r>
            <a:r>
              <a:rPr lang="en-GB" sz="1200" dirty="0">
                <a:latin typeface="Verdana" pitchFamily="34" charset="0"/>
                <a:ea typeface="ＭＳ Ｐゴシック" pitchFamily="34" charset="-128"/>
                <a:cs typeface="Verdana" pitchFamily="34" charset="0"/>
              </a:rPr>
              <a:t> each with 20-25 wells and 1 m screen</a:t>
            </a:r>
            <a:r>
              <a:rPr lang="en-GB" sz="1200" dirty="0" smtClean="0">
                <a:latin typeface="Verdana" pitchFamily="34" charset="0"/>
                <a:ea typeface="ＭＳ Ｐゴシック" pitchFamily="34" charset="-128"/>
                <a:cs typeface="Verdana" pitchFamily="34" charset="0"/>
              </a:rPr>
              <a:t>.        (</a:t>
            </a:r>
            <a:r>
              <a:rPr lang="en-GB" sz="1200" dirty="0">
                <a:latin typeface="Verdana" pitchFamily="34" charset="0"/>
                <a:ea typeface="ＭＳ Ｐゴシック" pitchFamily="34" charset="-128"/>
                <a:cs typeface="Verdana" pitchFamily="34" charset="0"/>
              </a:rPr>
              <a:t>700 samples/year)</a:t>
            </a:r>
          </a:p>
          <a:p>
            <a:pPr>
              <a:lnSpc>
                <a:spcPct val="80000"/>
              </a:lnSpc>
              <a:spcAft>
                <a:spcPts val="900"/>
              </a:spcAft>
            </a:pPr>
            <a:r>
              <a:rPr lang="en-GB" sz="1200" dirty="0">
                <a:latin typeface="Verdana" pitchFamily="34" charset="0"/>
                <a:ea typeface="ＭＳ Ｐゴシック" pitchFamily="34" charset="-128"/>
                <a:cs typeface="Verdana" pitchFamily="34" charset="0"/>
              </a:rPr>
              <a:t>Additional monitoring in groundwater bodies at risk (140 samples/year)</a:t>
            </a:r>
          </a:p>
          <a:p>
            <a:pPr>
              <a:spcAft>
                <a:spcPts val="900"/>
              </a:spcAft>
            </a:pPr>
            <a:r>
              <a:rPr lang="en-GB" sz="1200" dirty="0">
                <a:latin typeface="Verdana" pitchFamily="34" charset="0"/>
                <a:ea typeface="ＭＳ Ｐゴシック" pitchFamily="34" charset="-128"/>
                <a:cs typeface="Verdana" pitchFamily="34" charset="0"/>
              </a:rPr>
              <a:t>Multilevel monitoring in 5 deep groundwater well (4x80 samples every 3. year)</a:t>
            </a:r>
          </a:p>
          <a:p>
            <a:pPr>
              <a:spcAft>
                <a:spcPts val="900"/>
              </a:spcAft>
            </a:pPr>
            <a:r>
              <a:rPr lang="en-GB" sz="1200" dirty="0">
                <a:latin typeface="Verdana" pitchFamily="34" charset="0"/>
                <a:ea typeface="ＭＳ Ｐゴシック" pitchFamily="34" charset="-128"/>
                <a:cs typeface="Verdana" pitchFamily="34" charset="0"/>
              </a:rPr>
              <a:t>Detailed monitoring of surface near groundwater in 5 small agricultural catchments (6x100 samples/year)</a:t>
            </a:r>
          </a:p>
          <a:p>
            <a:pPr>
              <a:lnSpc>
                <a:spcPct val="80000"/>
              </a:lnSpc>
              <a:spcAft>
                <a:spcPts val="900"/>
              </a:spcAft>
            </a:pPr>
            <a:r>
              <a:rPr lang="en-US" sz="1200" dirty="0">
                <a:latin typeface="Verdana" pitchFamily="34" charset="0"/>
                <a:ea typeface="ＭＳ Ｐゴシック" pitchFamily="34" charset="-128"/>
                <a:cs typeface="Verdana" pitchFamily="34" charset="0"/>
              </a:rPr>
              <a:t>A t</a:t>
            </a:r>
            <a:r>
              <a:rPr lang="en-GB" sz="1200" dirty="0" err="1" smtClean="0">
                <a:latin typeface="Verdana" pitchFamily="34" charset="0"/>
                <a:ea typeface="ＭＳ Ｐゴシック" pitchFamily="34" charset="-128"/>
                <a:cs typeface="Verdana" pitchFamily="34" charset="0"/>
              </a:rPr>
              <a:t>otal</a:t>
            </a:r>
            <a:r>
              <a:rPr lang="en-GB" sz="1200" dirty="0" smtClean="0">
                <a:latin typeface="Verdana" pitchFamily="34" charset="0"/>
                <a:ea typeface="ＭＳ Ｐゴシック" pitchFamily="34" charset="-128"/>
                <a:cs typeface="Verdana" pitchFamily="34" charset="0"/>
              </a:rPr>
              <a:t> </a:t>
            </a:r>
            <a:r>
              <a:rPr lang="en-GB" sz="1200" dirty="0">
                <a:latin typeface="Verdana" pitchFamily="34" charset="0"/>
                <a:ea typeface="ＭＳ Ｐゴシック" pitchFamily="34" charset="-128"/>
                <a:cs typeface="Verdana" pitchFamily="34" charset="0"/>
              </a:rPr>
              <a:t>of </a:t>
            </a:r>
            <a:r>
              <a:rPr lang="en-GB" sz="1200" b="1" dirty="0">
                <a:latin typeface="Verdana" pitchFamily="34" charset="0"/>
                <a:ea typeface="ＭＳ Ｐゴシック" pitchFamily="34" charset="-128"/>
                <a:cs typeface="Verdana" pitchFamily="34" charset="0"/>
              </a:rPr>
              <a:t>1600-2000 monitoring points</a:t>
            </a:r>
          </a:p>
          <a:p>
            <a:pPr>
              <a:lnSpc>
                <a:spcPct val="80000"/>
              </a:lnSpc>
              <a:spcAft>
                <a:spcPts val="900"/>
              </a:spcAft>
            </a:pPr>
            <a:r>
              <a:rPr lang="en-GB" sz="1200" dirty="0">
                <a:latin typeface="Verdana" pitchFamily="34" charset="0"/>
                <a:ea typeface="ＭＳ Ｐゴシック" pitchFamily="34" charset="-128"/>
                <a:cs typeface="Verdana" pitchFamily="34" charset="0"/>
              </a:rPr>
              <a:t>One water </a:t>
            </a:r>
            <a:r>
              <a:rPr lang="en-GB" sz="1200" dirty="0" smtClean="0">
                <a:latin typeface="Verdana" pitchFamily="34" charset="0"/>
                <a:ea typeface="ＭＳ Ｐゴシック" pitchFamily="34" charset="-128"/>
                <a:cs typeface="Verdana" pitchFamily="34" charset="0"/>
              </a:rPr>
              <a:t>sample (up </a:t>
            </a:r>
            <a:r>
              <a:rPr lang="en-GB" sz="1200" dirty="0">
                <a:latin typeface="Verdana" pitchFamily="34" charset="0"/>
                <a:ea typeface="ＭＳ Ｐゴシック" pitchFamily="34" charset="-128"/>
                <a:cs typeface="Verdana" pitchFamily="34" charset="0"/>
              </a:rPr>
              <a:t>to 97 </a:t>
            </a:r>
            <a:r>
              <a:rPr lang="en-GB" sz="1200" dirty="0" smtClean="0">
                <a:latin typeface="Verdana" pitchFamily="34" charset="0"/>
                <a:ea typeface="ＭＳ Ｐゴシック" pitchFamily="34" charset="-128"/>
                <a:cs typeface="Verdana" pitchFamily="34" charset="0"/>
              </a:rPr>
              <a:t>parameters): </a:t>
            </a:r>
          </a:p>
          <a:p>
            <a:pPr lvl="1">
              <a:lnSpc>
                <a:spcPct val="80000"/>
              </a:lnSpc>
            </a:pPr>
            <a:r>
              <a:rPr lang="en-GB" sz="1000" dirty="0" smtClean="0">
                <a:latin typeface="Verdana" pitchFamily="34" charset="0"/>
                <a:ea typeface="ＭＳ Ｐゴシック" pitchFamily="34" charset="-128"/>
                <a:cs typeface="Verdana" pitchFamily="34" charset="0"/>
              </a:rPr>
              <a:t>26 </a:t>
            </a:r>
            <a:r>
              <a:rPr lang="en-GB" sz="1000" dirty="0">
                <a:latin typeface="Verdana" pitchFamily="34" charset="0"/>
                <a:ea typeface="ＭＳ Ｐゴシック" pitchFamily="34" charset="-128"/>
                <a:cs typeface="Verdana" pitchFamily="34" charset="0"/>
              </a:rPr>
              <a:t>main elements, </a:t>
            </a:r>
            <a:endParaRPr lang="en-GB" sz="1000" dirty="0" smtClean="0">
              <a:latin typeface="Verdana" pitchFamily="34" charset="0"/>
              <a:ea typeface="ＭＳ Ｐゴシック" pitchFamily="34" charset="-128"/>
              <a:cs typeface="Verdana" pitchFamily="34" charset="0"/>
            </a:endParaRPr>
          </a:p>
          <a:p>
            <a:pPr lvl="1">
              <a:lnSpc>
                <a:spcPct val="80000"/>
              </a:lnSpc>
            </a:pPr>
            <a:r>
              <a:rPr lang="en-GB" sz="1000" dirty="0" smtClean="0">
                <a:latin typeface="Verdana" pitchFamily="34" charset="0"/>
                <a:ea typeface="ＭＳ Ｐゴシック" pitchFamily="34" charset="-128"/>
                <a:cs typeface="Verdana" pitchFamily="34" charset="0"/>
              </a:rPr>
              <a:t>14 </a:t>
            </a:r>
            <a:r>
              <a:rPr lang="en-GB" sz="1000" dirty="0">
                <a:latin typeface="Verdana" pitchFamily="34" charset="0"/>
                <a:ea typeface="ＭＳ Ｐゴシック" pitchFamily="34" charset="-128"/>
                <a:cs typeface="Verdana" pitchFamily="34" charset="0"/>
              </a:rPr>
              <a:t>heavy metals, </a:t>
            </a:r>
            <a:endParaRPr lang="en-GB" sz="1000" dirty="0" smtClean="0">
              <a:latin typeface="Verdana" pitchFamily="34" charset="0"/>
              <a:ea typeface="ＭＳ Ｐゴシック" pitchFamily="34" charset="-128"/>
              <a:cs typeface="Verdana" pitchFamily="34" charset="0"/>
            </a:endParaRPr>
          </a:p>
          <a:p>
            <a:pPr lvl="1">
              <a:lnSpc>
                <a:spcPct val="80000"/>
              </a:lnSpc>
            </a:pPr>
            <a:r>
              <a:rPr lang="en-GB" sz="1000" dirty="0" smtClean="0">
                <a:latin typeface="Verdana" pitchFamily="34" charset="0"/>
                <a:ea typeface="ＭＳ Ｐゴシック" pitchFamily="34" charset="-128"/>
                <a:cs typeface="Verdana" pitchFamily="34" charset="0"/>
              </a:rPr>
              <a:t>23 </a:t>
            </a:r>
            <a:r>
              <a:rPr lang="en-GB" sz="1000" dirty="0">
                <a:latin typeface="Verdana" pitchFamily="34" charset="0"/>
                <a:ea typeface="ＭＳ Ｐゴシック" pitchFamily="34" charset="-128"/>
                <a:cs typeface="Verdana" pitchFamily="34" charset="0"/>
              </a:rPr>
              <a:t>organic micro-pollutants, and </a:t>
            </a:r>
            <a:endParaRPr lang="en-GB" sz="1000" dirty="0" smtClean="0">
              <a:latin typeface="Verdana" pitchFamily="34" charset="0"/>
              <a:ea typeface="ＭＳ Ｐゴシック" pitchFamily="34" charset="-128"/>
              <a:cs typeface="Verdana" pitchFamily="34" charset="0"/>
            </a:endParaRPr>
          </a:p>
          <a:p>
            <a:pPr lvl="1">
              <a:lnSpc>
                <a:spcPct val="80000"/>
              </a:lnSpc>
            </a:pPr>
            <a:r>
              <a:rPr lang="en-GB" sz="1000" dirty="0" smtClean="0">
                <a:latin typeface="Verdana" pitchFamily="34" charset="0"/>
                <a:ea typeface="ＭＳ Ｐゴシック" pitchFamily="34" charset="-128"/>
                <a:cs typeface="Verdana" pitchFamily="34" charset="0"/>
              </a:rPr>
              <a:t>34 </a:t>
            </a:r>
            <a:r>
              <a:rPr lang="en-GB" sz="1000" dirty="0">
                <a:latin typeface="Verdana" pitchFamily="34" charset="0"/>
                <a:ea typeface="ＭＳ Ｐゴシック" pitchFamily="34" charset="-128"/>
                <a:cs typeface="Verdana" pitchFamily="34" charset="0"/>
              </a:rPr>
              <a:t>pesticides</a:t>
            </a:r>
            <a:endParaRPr lang="en-US" sz="1000" dirty="0">
              <a:latin typeface="Verdana" pitchFamily="34" charset="0"/>
              <a:ea typeface="ＭＳ Ｐゴシック" pitchFamily="34" charset="-128"/>
              <a:cs typeface="Verdana" pitchFamily="34" charset="0"/>
            </a:endParaRPr>
          </a:p>
          <a:p>
            <a:endParaRPr lang="da-DK" sz="1500" dirty="0"/>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xmlns="" val="0"/>
              </a:ext>
            </a:extLst>
          </a:blip>
          <a:srcRect/>
          <a:stretch/>
        </p:blipFill>
        <p:spPr>
          <a:xfrm>
            <a:off x="4985799" y="1430591"/>
            <a:ext cx="2943764" cy="2274140"/>
          </a:xfrm>
          <a:prstGeom prst="rect">
            <a:avLst/>
          </a:prstGeom>
        </p:spPr>
      </p:pic>
      <p:sp>
        <p:nvSpPr>
          <p:cNvPr id="3" name="Forbindelse 2"/>
          <p:cNvSpPr/>
          <p:nvPr/>
        </p:nvSpPr>
        <p:spPr>
          <a:xfrm>
            <a:off x="649282" y="1783215"/>
            <a:ext cx="108000" cy="108000"/>
          </a:xfrm>
          <a:prstGeom prst="flowChartConnector">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8" name="Forbindelse 7"/>
          <p:cNvSpPr/>
          <p:nvPr/>
        </p:nvSpPr>
        <p:spPr>
          <a:xfrm>
            <a:off x="649282" y="1206558"/>
            <a:ext cx="108000" cy="108000"/>
          </a:xfrm>
          <a:prstGeom prst="flowChartConnector">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9" name="Forbindelse 8"/>
          <p:cNvSpPr/>
          <p:nvPr/>
        </p:nvSpPr>
        <p:spPr>
          <a:xfrm>
            <a:off x="649282" y="2265060"/>
            <a:ext cx="108000" cy="108000"/>
          </a:xfrm>
          <a:prstGeom prst="flowChartConnector">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sp>
        <p:nvSpPr>
          <p:cNvPr id="10" name="Forbindelse 9"/>
          <p:cNvSpPr/>
          <p:nvPr/>
        </p:nvSpPr>
        <p:spPr>
          <a:xfrm flipV="1">
            <a:off x="649282" y="2794530"/>
            <a:ext cx="107157" cy="108000"/>
          </a:xfrm>
          <a:prstGeom prst="flowChartConnector">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350"/>
          </a:p>
        </p:txBody>
      </p:sp>
      <p:pic>
        <p:nvPicPr>
          <p:cNvPr id="11" name="Billede 10"/>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4985799" y="2739878"/>
            <a:ext cx="2943764" cy="2273402"/>
          </a:xfrm>
          <a:prstGeom prst="rect">
            <a:avLst/>
          </a:prstGeom>
        </p:spPr>
      </p:pic>
    </p:spTree>
    <p:extLst>
      <p:ext uri="{BB962C8B-B14F-4D97-AF65-F5344CB8AC3E}">
        <p14:creationId xmlns:p14="http://schemas.microsoft.com/office/powerpoint/2010/main" xmlns="" val="29674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p:cNvSpPr>
          <p:nvPr/>
        </p:nvSpPr>
        <p:spPr bwMode="auto">
          <a:xfrm>
            <a:off x="416755" y="244351"/>
            <a:ext cx="6172200" cy="376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GB" sz="2000" dirty="0">
                <a:solidFill>
                  <a:srgbClr val="004165"/>
                </a:solidFill>
                <a:latin typeface="Verdana" pitchFamily="34" charset="0"/>
                <a:ea typeface="ＭＳ Ｐゴシック" pitchFamily="34" charset="-128"/>
                <a:cs typeface="Verdana" pitchFamily="34" charset="0"/>
              </a:rPr>
              <a:t>Methodologies and tools</a:t>
            </a:r>
          </a:p>
        </p:txBody>
      </p:sp>
      <p:sp>
        <p:nvSpPr>
          <p:cNvPr id="4099" name="Rectangle 8"/>
          <p:cNvSpPr>
            <a:spLocks/>
          </p:cNvSpPr>
          <p:nvPr/>
        </p:nvSpPr>
        <p:spPr bwMode="auto">
          <a:xfrm>
            <a:off x="416755" y="718116"/>
            <a:ext cx="6778256" cy="3817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lnSpc>
                <a:spcPct val="114000"/>
              </a:lnSpc>
              <a:spcBef>
                <a:spcPts val="1350"/>
              </a:spcBef>
            </a:pPr>
            <a:r>
              <a:rPr lang="en-GB" sz="1200" b="1" dirty="0">
                <a:latin typeface="Verdana" pitchFamily="34" charset="0"/>
              </a:rPr>
              <a:t>Field work/ Practical work</a:t>
            </a:r>
          </a:p>
          <a:p>
            <a:pPr marL="257175" indent="-257175" eaLnBrk="0" hangingPunct="0">
              <a:lnSpc>
                <a:spcPct val="114000"/>
              </a:lnSpc>
              <a:spcBef>
                <a:spcPts val="225"/>
              </a:spcBef>
              <a:buFont typeface="Arial" charset="0"/>
              <a:buChar char="•"/>
            </a:pPr>
            <a:r>
              <a:rPr lang="en-GB" sz="1200" dirty="0">
                <a:latin typeface="Verdana" pitchFamily="34" charset="0"/>
              </a:rPr>
              <a:t>Water sampling and drilling new wells</a:t>
            </a:r>
          </a:p>
          <a:p>
            <a:pPr marL="257175" indent="-257175" eaLnBrk="0" hangingPunct="0">
              <a:lnSpc>
                <a:spcPct val="114000"/>
              </a:lnSpc>
              <a:spcBef>
                <a:spcPts val="225"/>
              </a:spcBef>
              <a:buFont typeface="Arial" charset="0"/>
              <a:buChar char="•"/>
            </a:pPr>
            <a:r>
              <a:rPr lang="en-GB" sz="1200" dirty="0">
                <a:latin typeface="Verdana" pitchFamily="34" charset="0"/>
              </a:rPr>
              <a:t>Traditional hydrogeological field work </a:t>
            </a:r>
          </a:p>
          <a:p>
            <a:pPr marL="257175" indent="-257175" eaLnBrk="0" hangingPunct="0">
              <a:lnSpc>
                <a:spcPct val="114000"/>
              </a:lnSpc>
              <a:spcBef>
                <a:spcPts val="225"/>
              </a:spcBef>
              <a:buFont typeface="Arial" charset="0"/>
              <a:buChar char="•"/>
            </a:pPr>
            <a:r>
              <a:rPr lang="en-GB" sz="1200" dirty="0">
                <a:latin typeface="Verdana" pitchFamily="34" charset="0"/>
              </a:rPr>
              <a:t>Database development and handling of data</a:t>
            </a:r>
          </a:p>
          <a:p>
            <a:pPr eaLnBrk="0" hangingPunct="0">
              <a:lnSpc>
                <a:spcPct val="114000"/>
              </a:lnSpc>
              <a:spcBef>
                <a:spcPts val="1125"/>
              </a:spcBef>
            </a:pPr>
            <a:r>
              <a:rPr lang="en-GB" sz="1200" b="1" dirty="0">
                <a:latin typeface="Verdana" pitchFamily="34" charset="0"/>
              </a:rPr>
              <a:t>Incorporation of state of art scientific work</a:t>
            </a:r>
          </a:p>
          <a:p>
            <a:pPr marL="257175" indent="-257175" eaLnBrk="0" hangingPunct="0">
              <a:lnSpc>
                <a:spcPct val="114000"/>
              </a:lnSpc>
              <a:buFont typeface="Arial" panose="020B0604020202020204" pitchFamily="34" charset="0"/>
              <a:buChar char="•"/>
            </a:pPr>
            <a:r>
              <a:rPr lang="en-GB" sz="1200" dirty="0" smtClean="0">
                <a:latin typeface="Verdana" pitchFamily="34" charset="0"/>
              </a:rPr>
              <a:t>“5D” </a:t>
            </a:r>
            <a:r>
              <a:rPr lang="en-GB" sz="1200" dirty="0">
                <a:latin typeface="Verdana" pitchFamily="34" charset="0"/>
              </a:rPr>
              <a:t>conceptual framework for data interpretation</a:t>
            </a:r>
          </a:p>
          <a:p>
            <a:pPr marL="257175" indent="-257175" eaLnBrk="0" hangingPunct="0">
              <a:lnSpc>
                <a:spcPct val="114000"/>
              </a:lnSpc>
              <a:buFont typeface="Arial" panose="020B0604020202020204" pitchFamily="34" charset="0"/>
              <a:buChar char="•"/>
            </a:pPr>
            <a:r>
              <a:rPr lang="en-GB" sz="1200" dirty="0">
                <a:latin typeface="Verdana" pitchFamily="34" charset="0"/>
              </a:rPr>
              <a:t>All authors in reporting have their theme as scientific working field </a:t>
            </a:r>
          </a:p>
          <a:p>
            <a:pPr marL="257175" indent="-257175" eaLnBrk="0" hangingPunct="0">
              <a:lnSpc>
                <a:spcPct val="114000"/>
              </a:lnSpc>
              <a:buFont typeface="Arial" panose="020B0604020202020204" pitchFamily="34" charset="0"/>
              <a:buChar char="•"/>
            </a:pPr>
            <a:r>
              <a:rPr lang="en-GB" sz="1200" dirty="0">
                <a:latin typeface="Verdana" pitchFamily="34" charset="0"/>
              </a:rPr>
              <a:t>Monitoring groundwater effect on </a:t>
            </a:r>
            <a:r>
              <a:rPr lang="en-GB" sz="1200" dirty="0" err="1">
                <a:latin typeface="Verdana" pitchFamily="34" charset="0"/>
              </a:rPr>
              <a:t>surfacewater</a:t>
            </a:r>
            <a:r>
              <a:rPr lang="en-GB" sz="1200" dirty="0">
                <a:latin typeface="Verdana" pitchFamily="34" charset="0"/>
              </a:rPr>
              <a:t>/dependent ecosystems</a:t>
            </a:r>
          </a:p>
          <a:p>
            <a:pPr marL="257175" indent="-257175" eaLnBrk="0" hangingPunct="0">
              <a:lnSpc>
                <a:spcPct val="114000"/>
              </a:lnSpc>
              <a:buFont typeface="Arial" panose="020B0604020202020204" pitchFamily="34" charset="0"/>
              <a:buChar char="•"/>
            </a:pPr>
            <a:r>
              <a:rPr lang="en-GB" sz="1200" dirty="0">
                <a:latin typeface="Verdana" pitchFamily="34" charset="0"/>
              </a:rPr>
              <a:t>Cooperation at a EU level (CIS for WFD)</a:t>
            </a:r>
          </a:p>
          <a:p>
            <a:pPr marL="257175" indent="-257175" eaLnBrk="0" hangingPunct="0">
              <a:lnSpc>
                <a:spcPct val="114000"/>
              </a:lnSpc>
              <a:buFont typeface="Arial" panose="020B0604020202020204" pitchFamily="34" charset="0"/>
              <a:buChar char="•"/>
            </a:pPr>
            <a:r>
              <a:rPr lang="en-GB" sz="1200" dirty="0">
                <a:latin typeface="Verdana" pitchFamily="34" charset="0"/>
              </a:rPr>
              <a:t>Cooperation with EEA</a:t>
            </a:r>
          </a:p>
          <a:p>
            <a:pPr marL="257175" indent="-257175" eaLnBrk="0" hangingPunct="0">
              <a:lnSpc>
                <a:spcPct val="114000"/>
              </a:lnSpc>
              <a:spcBef>
                <a:spcPts val="225"/>
              </a:spcBef>
              <a:buFont typeface="Arial" charset="0"/>
              <a:buChar char="•"/>
            </a:pPr>
            <a:r>
              <a:rPr lang="en-GB" sz="1200" dirty="0">
                <a:latin typeface="Verdana" pitchFamily="34" charset="0"/>
              </a:rPr>
              <a:t>Technical guidance</a:t>
            </a:r>
          </a:p>
          <a:p>
            <a:pPr marL="600075" lvl="1" indent="-257175" eaLnBrk="0" hangingPunct="0">
              <a:lnSpc>
                <a:spcPct val="114000"/>
              </a:lnSpc>
              <a:spcBef>
                <a:spcPts val="225"/>
              </a:spcBef>
              <a:buFont typeface="Arial" charset="0"/>
              <a:buChar char="•"/>
            </a:pPr>
            <a:r>
              <a:rPr lang="en-GB" sz="1200" dirty="0">
                <a:latin typeface="Verdana" pitchFamily="34" charset="0"/>
              </a:rPr>
              <a:t>Field work, sampling, sounding etc.</a:t>
            </a:r>
          </a:p>
          <a:p>
            <a:pPr marL="600075" lvl="1" indent="-257175" eaLnBrk="0" hangingPunct="0">
              <a:lnSpc>
                <a:spcPct val="114000"/>
              </a:lnSpc>
              <a:spcBef>
                <a:spcPts val="225"/>
              </a:spcBef>
              <a:buFont typeface="Arial" charset="0"/>
              <a:buChar char="•"/>
            </a:pPr>
            <a:r>
              <a:rPr lang="en-GB" sz="1200" dirty="0">
                <a:latin typeface="Verdana" pitchFamily="34" charset="0"/>
              </a:rPr>
              <a:t>Data management, database work</a:t>
            </a:r>
          </a:p>
          <a:p>
            <a:pPr marL="257175" indent="-257175" eaLnBrk="0" hangingPunct="0">
              <a:lnSpc>
                <a:spcPct val="114000"/>
              </a:lnSpc>
              <a:buFont typeface="Arial" panose="020B0604020202020204" pitchFamily="34" charset="0"/>
              <a:buChar char="•"/>
            </a:pPr>
            <a:endParaRPr lang="en-GB" sz="1200" dirty="0">
              <a:latin typeface="Verdana" pitchFamily="34" charset="0"/>
            </a:endParaRPr>
          </a:p>
        </p:txBody>
      </p:sp>
      <p:pic>
        <p:nvPicPr>
          <p:cNvPr id="4" name="Billed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114641" y="2938817"/>
            <a:ext cx="2402907" cy="1596488"/>
          </a:xfrm>
          <a:prstGeom prst="rect">
            <a:avLst/>
          </a:prstGeom>
        </p:spPr>
      </p:pic>
      <p:pic>
        <p:nvPicPr>
          <p:cNvPr id="5" name="Billed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6276505" y="805242"/>
            <a:ext cx="2241043" cy="1680783"/>
          </a:xfrm>
          <a:prstGeom prst="rect">
            <a:avLst/>
          </a:prstGeom>
        </p:spPr>
      </p:pic>
    </p:spTree>
    <p:extLst>
      <p:ext uri="{BB962C8B-B14F-4D97-AF65-F5344CB8AC3E}">
        <p14:creationId xmlns:p14="http://schemas.microsoft.com/office/powerpoint/2010/main" xmlns="" val="285267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solidFill>
                  <a:srgbClr val="004165"/>
                </a:solidFill>
              </a:rPr>
              <a:t>Data available for interpretation </a:t>
            </a:r>
            <a:endParaRPr lang="en-US" dirty="0">
              <a:solidFill>
                <a:srgbClr val="004165"/>
              </a:solidFill>
            </a:endParaRPr>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xmlns="" val="0"/>
              </a:ext>
            </a:extLst>
          </a:blip>
          <a:srcRect l="8254" t="14187" r="5457" b="42907"/>
          <a:stretch/>
        </p:blipFill>
        <p:spPr>
          <a:xfrm>
            <a:off x="407195" y="938116"/>
            <a:ext cx="5407818" cy="3803384"/>
          </a:xfrm>
          <a:prstGeom prst="rect">
            <a:avLst/>
          </a:prstGeom>
        </p:spPr>
      </p:pic>
      <p:sp>
        <p:nvSpPr>
          <p:cNvPr id="4" name="Tekstboks 3"/>
          <p:cNvSpPr txBox="1"/>
          <p:nvPr/>
        </p:nvSpPr>
        <p:spPr>
          <a:xfrm>
            <a:off x="798932" y="1156900"/>
            <a:ext cx="2358338" cy="300082"/>
          </a:xfrm>
          <a:prstGeom prst="rect">
            <a:avLst/>
          </a:prstGeom>
          <a:solidFill>
            <a:schemeClr val="bg1"/>
          </a:solidFill>
        </p:spPr>
        <p:txBody>
          <a:bodyPr wrap="none" rtlCol="0">
            <a:spAutoFit/>
          </a:bodyPr>
          <a:lstStyle/>
          <a:p>
            <a:r>
              <a:rPr lang="da-DK" sz="1350" dirty="0" err="1"/>
              <a:t>Number</a:t>
            </a:r>
            <a:r>
              <a:rPr lang="da-DK" sz="1350" dirty="0"/>
              <a:t> of </a:t>
            </a:r>
            <a:r>
              <a:rPr lang="da-DK" sz="1350" dirty="0" err="1"/>
              <a:t>monitoring</a:t>
            </a:r>
            <a:r>
              <a:rPr lang="da-DK" sz="1350" dirty="0"/>
              <a:t> points</a:t>
            </a:r>
          </a:p>
        </p:txBody>
      </p:sp>
      <p:sp>
        <p:nvSpPr>
          <p:cNvPr id="8" name="Tekstboks 7"/>
          <p:cNvSpPr txBox="1"/>
          <p:nvPr/>
        </p:nvSpPr>
        <p:spPr>
          <a:xfrm>
            <a:off x="3406401" y="1118413"/>
            <a:ext cx="2214068" cy="300082"/>
          </a:xfrm>
          <a:prstGeom prst="rect">
            <a:avLst/>
          </a:prstGeom>
          <a:solidFill>
            <a:schemeClr val="bg1"/>
          </a:solidFill>
        </p:spPr>
        <p:txBody>
          <a:bodyPr wrap="none" rtlCol="0">
            <a:spAutoFit/>
          </a:bodyPr>
          <a:lstStyle/>
          <a:p>
            <a:r>
              <a:rPr lang="da-DK" sz="1350" dirty="0" err="1"/>
              <a:t>Number</a:t>
            </a:r>
            <a:r>
              <a:rPr lang="da-DK" sz="1350" dirty="0"/>
              <a:t> of </a:t>
            </a:r>
            <a:r>
              <a:rPr lang="da-DK" sz="1350" dirty="0" err="1"/>
              <a:t>nitrate</a:t>
            </a:r>
            <a:r>
              <a:rPr lang="da-DK" sz="1350" dirty="0"/>
              <a:t> samples</a:t>
            </a:r>
          </a:p>
        </p:txBody>
      </p:sp>
      <p:sp>
        <p:nvSpPr>
          <p:cNvPr id="9" name="Tekstboks 8"/>
          <p:cNvSpPr txBox="1"/>
          <p:nvPr/>
        </p:nvSpPr>
        <p:spPr>
          <a:xfrm>
            <a:off x="633458" y="2798302"/>
            <a:ext cx="2377574" cy="300082"/>
          </a:xfrm>
          <a:prstGeom prst="rect">
            <a:avLst/>
          </a:prstGeom>
          <a:solidFill>
            <a:schemeClr val="bg1"/>
          </a:solidFill>
        </p:spPr>
        <p:txBody>
          <a:bodyPr wrap="none" rtlCol="0">
            <a:spAutoFit/>
          </a:bodyPr>
          <a:lstStyle/>
          <a:p>
            <a:r>
              <a:rPr lang="da-DK" sz="1350" dirty="0" err="1"/>
              <a:t>Number</a:t>
            </a:r>
            <a:r>
              <a:rPr lang="da-DK" sz="1350" dirty="0"/>
              <a:t> of </a:t>
            </a:r>
            <a:r>
              <a:rPr lang="da-DK" sz="1350" dirty="0" err="1"/>
              <a:t>pesticide</a:t>
            </a:r>
            <a:r>
              <a:rPr lang="da-DK" sz="1350" dirty="0"/>
              <a:t> </a:t>
            </a:r>
            <a:r>
              <a:rPr lang="da-DK" sz="1350" dirty="0" err="1"/>
              <a:t>sampes</a:t>
            </a:r>
            <a:endParaRPr lang="da-DK" sz="1350" dirty="0"/>
          </a:p>
        </p:txBody>
      </p:sp>
      <p:sp>
        <p:nvSpPr>
          <p:cNvPr id="10" name="Tekstboks 9"/>
          <p:cNvSpPr txBox="1"/>
          <p:nvPr/>
        </p:nvSpPr>
        <p:spPr>
          <a:xfrm>
            <a:off x="3199702" y="2798302"/>
            <a:ext cx="2291012" cy="300082"/>
          </a:xfrm>
          <a:prstGeom prst="rect">
            <a:avLst/>
          </a:prstGeom>
          <a:solidFill>
            <a:schemeClr val="bg1"/>
          </a:solidFill>
        </p:spPr>
        <p:txBody>
          <a:bodyPr wrap="none" rtlCol="0">
            <a:spAutoFit/>
          </a:bodyPr>
          <a:lstStyle/>
          <a:p>
            <a:r>
              <a:rPr lang="da-DK" sz="1350" dirty="0" err="1"/>
              <a:t>Number</a:t>
            </a:r>
            <a:r>
              <a:rPr lang="da-DK" sz="1350" dirty="0"/>
              <a:t> of </a:t>
            </a:r>
            <a:r>
              <a:rPr lang="da-DK" sz="1350" dirty="0" err="1"/>
              <a:t>arsenic</a:t>
            </a:r>
            <a:r>
              <a:rPr lang="da-DK" sz="1350" dirty="0"/>
              <a:t> samples</a:t>
            </a:r>
          </a:p>
        </p:txBody>
      </p:sp>
      <p:pic>
        <p:nvPicPr>
          <p:cNvPr id="2" name="Picture 1"/>
          <p:cNvPicPr>
            <a:picLocks noChangeAspect="1"/>
          </p:cNvPicPr>
          <p:nvPr/>
        </p:nvPicPr>
        <p:blipFill>
          <a:blip r:embed="rId3" cstate="email"/>
          <a:stretch>
            <a:fillRect/>
          </a:stretch>
        </p:blipFill>
        <p:spPr>
          <a:xfrm>
            <a:off x="5869600" y="671512"/>
            <a:ext cx="3048000" cy="3800475"/>
          </a:xfrm>
          <a:prstGeom prst="rect">
            <a:avLst/>
          </a:prstGeom>
        </p:spPr>
      </p:pic>
    </p:spTree>
    <p:extLst>
      <p:ext uri="{BB962C8B-B14F-4D97-AF65-F5344CB8AC3E}">
        <p14:creationId xmlns:p14="http://schemas.microsoft.com/office/powerpoint/2010/main" xmlns="" val="232938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GB" altLang="da-DK" dirty="0">
                <a:solidFill>
                  <a:srgbClr val="004165"/>
                </a:solidFill>
                <a:latin typeface="Verdana" pitchFamily="34" charset="0"/>
                <a:cs typeface="Verdana" pitchFamily="34" charset="0"/>
              </a:rPr>
              <a:t>The annual report</a:t>
            </a:r>
            <a:endParaRPr lang="da-DK" altLang="da-DK" dirty="0">
              <a:solidFill>
                <a:srgbClr val="004165"/>
              </a:solidFill>
              <a:latin typeface="Verdana" pitchFamily="34" charset="0"/>
              <a:cs typeface="Verdana" pitchFamily="34" charset="0"/>
            </a:endParaRPr>
          </a:p>
        </p:txBody>
      </p:sp>
      <p:sp>
        <p:nvSpPr>
          <p:cNvPr id="14339" name="Rectangle 3"/>
          <p:cNvSpPr>
            <a:spLocks noGrp="1" noChangeArrowheads="1"/>
          </p:cNvSpPr>
          <p:nvPr>
            <p:ph sz="quarter" idx="13"/>
          </p:nvPr>
        </p:nvSpPr>
        <p:spPr>
          <a:xfrm>
            <a:off x="554039" y="1192306"/>
            <a:ext cx="5656262" cy="3092823"/>
          </a:xfrm>
        </p:spPr>
        <p:txBody>
          <a:bodyPr/>
          <a:lstStyle/>
          <a:p>
            <a:pPr>
              <a:lnSpc>
                <a:spcPct val="80000"/>
              </a:lnSpc>
              <a:spcBef>
                <a:spcPts val="900"/>
              </a:spcBef>
              <a:spcAft>
                <a:spcPts val="900"/>
              </a:spcAft>
              <a:buClr>
                <a:schemeClr val="bg1">
                  <a:lumMod val="50000"/>
                </a:schemeClr>
              </a:buClr>
            </a:pPr>
            <a:r>
              <a:rPr lang="en-GB" altLang="da-DK" sz="1350" dirty="0">
                <a:latin typeface="Verdana" pitchFamily="34" charset="0"/>
                <a:cs typeface="Verdana" pitchFamily="34" charset="0"/>
              </a:rPr>
              <a:t>Theme authors with expertise in relevant subject</a:t>
            </a:r>
          </a:p>
          <a:p>
            <a:pPr>
              <a:lnSpc>
                <a:spcPct val="80000"/>
              </a:lnSpc>
              <a:spcAft>
                <a:spcPts val="900"/>
              </a:spcAft>
              <a:buClr>
                <a:schemeClr val="bg1">
                  <a:lumMod val="50000"/>
                </a:schemeClr>
              </a:buClr>
            </a:pPr>
            <a:r>
              <a:rPr lang="en-GB" altLang="da-DK" sz="1350" dirty="0">
                <a:latin typeface="Verdana" pitchFamily="34" charset="0"/>
                <a:cs typeface="Verdana" pitchFamily="34" charset="0"/>
              </a:rPr>
              <a:t>Same paradigm for every 6 year program period</a:t>
            </a:r>
          </a:p>
          <a:p>
            <a:pPr>
              <a:lnSpc>
                <a:spcPct val="80000"/>
              </a:lnSpc>
              <a:spcAft>
                <a:spcPts val="900"/>
              </a:spcAft>
              <a:buClr>
                <a:schemeClr val="bg1">
                  <a:lumMod val="50000"/>
                </a:schemeClr>
              </a:buClr>
            </a:pPr>
            <a:r>
              <a:rPr lang="en-GB" altLang="da-DK" sz="1350" dirty="0">
                <a:latin typeface="Verdana" pitchFamily="34" charset="0"/>
                <a:cs typeface="Verdana" pitchFamily="34" charset="0"/>
              </a:rPr>
              <a:t>Target </a:t>
            </a:r>
            <a:r>
              <a:rPr lang="en-GB" altLang="da-DK" sz="1350" dirty="0" smtClean="0">
                <a:latin typeface="Verdana" pitchFamily="34" charset="0"/>
                <a:cs typeface="Verdana" pitchFamily="34" charset="0"/>
              </a:rPr>
              <a:t>groups: </a:t>
            </a:r>
            <a:r>
              <a:rPr lang="en-GB" altLang="da-DK" sz="1350" dirty="0">
                <a:latin typeface="Verdana" pitchFamily="34" charset="0"/>
                <a:cs typeface="Verdana" pitchFamily="34" charset="0"/>
              </a:rPr>
              <a:t>Danish parliament, EPA, Waterworks, NGO etc.</a:t>
            </a:r>
          </a:p>
          <a:p>
            <a:pPr>
              <a:lnSpc>
                <a:spcPct val="80000"/>
              </a:lnSpc>
              <a:spcAft>
                <a:spcPts val="900"/>
              </a:spcAft>
            </a:pPr>
            <a:r>
              <a:rPr lang="en-GB" altLang="da-DK" sz="1350" dirty="0">
                <a:latin typeface="Verdana" pitchFamily="34" charset="0"/>
                <a:cs typeface="Verdana" pitchFamily="34" charset="0"/>
              </a:rPr>
              <a:t>Reporting is coordinated with other environmental monitoring programmes</a:t>
            </a:r>
            <a:endParaRPr lang="en-GB" altLang="da-DK"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Only electronic reporting</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Only national reporting, no regional</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Published every year since 1989</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Next issue 3. Dec. </a:t>
            </a:r>
            <a:r>
              <a:rPr lang="en-GB" altLang="da-DK" sz="1350" dirty="0" smtClean="0">
                <a:latin typeface="Tahoma" pitchFamily="34" charset="0"/>
                <a:ea typeface="宋体" pitchFamily="2" charset="-122"/>
                <a:cs typeface="Verdana" pitchFamily="34" charset="0"/>
              </a:rPr>
              <a:t>2016 </a:t>
            </a:r>
            <a:r>
              <a:rPr lang="en-GB" altLang="da-DK" sz="1350" dirty="0">
                <a:latin typeface="Tahoma" pitchFamily="34" charset="0"/>
                <a:ea typeface="宋体" pitchFamily="2" charset="-122"/>
                <a:cs typeface="Verdana" pitchFamily="34" charset="0"/>
              </a:rPr>
              <a:t>on </a:t>
            </a:r>
            <a:r>
              <a:rPr lang="en-GB" altLang="da-DK" sz="1350" dirty="0" smtClean="0">
                <a:latin typeface="Tahoma" pitchFamily="34" charset="0"/>
                <a:ea typeface="宋体" pitchFamily="2" charset="-122"/>
                <a:cs typeface="Verdana" pitchFamily="34" charset="0"/>
              </a:rPr>
              <a:t>2015 </a:t>
            </a:r>
            <a:r>
              <a:rPr lang="en-GB" altLang="da-DK" sz="1350" dirty="0">
                <a:latin typeface="Tahoma" pitchFamily="34" charset="0"/>
                <a:ea typeface="宋体" pitchFamily="2" charset="-122"/>
                <a:cs typeface="Verdana" pitchFamily="34" charset="0"/>
              </a:rPr>
              <a:t>data</a:t>
            </a:r>
            <a:endParaRPr lang="en-GB" altLang="da-DK" sz="1350" dirty="0">
              <a:latin typeface="Verdana" pitchFamily="34" charset="0"/>
              <a:cs typeface="Verdana" pitchFamily="34" charset="0"/>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087543" y="622705"/>
            <a:ext cx="2502275" cy="35410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290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da-DK" altLang="zh-CN" sz="2700" dirty="0">
                <a:solidFill>
                  <a:srgbClr val="004165"/>
                </a:solidFill>
                <a:latin typeface="Tahoma" pitchFamily="34" charset="0"/>
                <a:ea typeface="宋体" pitchFamily="2" charset="-122"/>
                <a:cs typeface="Verdana" pitchFamily="34" charset="0"/>
              </a:rPr>
              <a:t>Main </a:t>
            </a:r>
            <a:r>
              <a:rPr lang="da-DK" altLang="zh-CN" sz="2700" dirty="0" err="1">
                <a:solidFill>
                  <a:srgbClr val="004165"/>
                </a:solidFill>
                <a:latin typeface="Tahoma" pitchFamily="34" charset="0"/>
                <a:ea typeface="宋体" pitchFamily="2" charset="-122"/>
                <a:cs typeface="Verdana" pitchFamily="34" charset="0"/>
              </a:rPr>
              <a:t>topics</a:t>
            </a:r>
            <a:r>
              <a:rPr lang="da-DK" altLang="zh-CN" sz="2700" dirty="0">
                <a:solidFill>
                  <a:srgbClr val="004165"/>
                </a:solidFill>
                <a:latin typeface="Tahoma" pitchFamily="34" charset="0"/>
                <a:ea typeface="宋体" pitchFamily="2" charset="-122"/>
                <a:cs typeface="Verdana" pitchFamily="34" charset="0"/>
              </a:rPr>
              <a:t> of the Report</a:t>
            </a:r>
            <a:r>
              <a:rPr lang="da-DK" altLang="zh-CN" sz="2100" dirty="0">
                <a:latin typeface="Tahoma" pitchFamily="34" charset="0"/>
                <a:ea typeface="宋体" pitchFamily="2" charset="-122"/>
                <a:cs typeface="Verdana" pitchFamily="34" charset="0"/>
              </a:rPr>
              <a:t/>
            </a:r>
            <a:br>
              <a:rPr lang="da-DK" altLang="zh-CN" sz="2100" dirty="0">
                <a:latin typeface="Tahoma" pitchFamily="34" charset="0"/>
                <a:ea typeface="宋体" pitchFamily="2" charset="-122"/>
                <a:cs typeface="Verdana" pitchFamily="34" charset="0"/>
              </a:rPr>
            </a:br>
            <a:endParaRPr lang="zh-CN" altLang="da-DK" dirty="0" smtClean="0">
              <a:solidFill>
                <a:srgbClr val="FF0000"/>
              </a:solidFill>
              <a:latin typeface="Tahoma" pitchFamily="34" charset="0"/>
              <a:ea typeface="宋体" pitchFamily="2" charset="-122"/>
              <a:cs typeface="Verdana" pitchFamily="34" charset="0"/>
            </a:endParaRPr>
          </a:p>
        </p:txBody>
      </p:sp>
      <p:sp>
        <p:nvSpPr>
          <p:cNvPr id="11267" name="Rectangle 3"/>
          <p:cNvSpPr>
            <a:spLocks noGrp="1" noChangeArrowheads="1"/>
          </p:cNvSpPr>
          <p:nvPr>
            <p:ph sz="quarter" idx="13"/>
          </p:nvPr>
        </p:nvSpPr>
        <p:spPr>
          <a:xfrm>
            <a:off x="553893" y="842701"/>
            <a:ext cx="8035925" cy="3092823"/>
          </a:xfrm>
        </p:spPr>
        <p:txBody>
          <a:bodyPr/>
          <a:lstStyle/>
          <a:p>
            <a:pPr>
              <a:lnSpc>
                <a:spcPct val="80000"/>
              </a:lnSpc>
              <a:spcAft>
                <a:spcPts val="900"/>
              </a:spcAft>
            </a:pPr>
            <a:r>
              <a:rPr lang="en-GB" altLang="zh-CN" sz="1350" dirty="0">
                <a:latin typeface="Tahoma" pitchFamily="34" charset="0"/>
                <a:ea typeface="宋体" pitchFamily="2" charset="-122"/>
                <a:cs typeface="Verdana" pitchFamily="34" charset="0"/>
              </a:rPr>
              <a:t>The monitoring network, goals, legal framework and adjustments</a:t>
            </a:r>
          </a:p>
          <a:p>
            <a:pPr>
              <a:lnSpc>
                <a:spcPct val="80000"/>
              </a:lnSpc>
              <a:spcAft>
                <a:spcPts val="900"/>
              </a:spcAft>
            </a:pPr>
            <a:r>
              <a:rPr lang="en-GB" altLang="zh-CN" sz="1350" dirty="0">
                <a:latin typeface="Tahoma" pitchFamily="34" charset="0"/>
                <a:ea typeface="宋体" pitchFamily="2" charset="-122"/>
                <a:cs typeface="Verdana" pitchFamily="34" charset="0"/>
              </a:rPr>
              <a:t>Groundwater</a:t>
            </a:r>
            <a:r>
              <a:rPr lang="en-GB" altLang="da-DK" sz="1350" dirty="0">
                <a:latin typeface="Tahoma" pitchFamily="34" charset="0"/>
                <a:ea typeface="宋体" pitchFamily="2" charset="-122"/>
                <a:cs typeface="Verdana" pitchFamily="34" charset="0"/>
              </a:rPr>
              <a:t> Age, </a:t>
            </a:r>
            <a:r>
              <a:rPr lang="en-GB" altLang="da-DK" sz="1350" dirty="0" smtClean="0">
                <a:latin typeface="Tahoma" pitchFamily="34" charset="0"/>
                <a:ea typeface="宋体" pitchFamily="2" charset="-122"/>
                <a:cs typeface="Verdana" pitchFamily="34" charset="0"/>
              </a:rPr>
              <a:t>Hydrogeology: Relevant </a:t>
            </a:r>
            <a:r>
              <a:rPr lang="en-GB" altLang="da-DK" sz="1350" dirty="0">
                <a:latin typeface="Tahoma" pitchFamily="34" charset="0"/>
                <a:ea typeface="宋体" pitchFamily="2" charset="-122"/>
                <a:cs typeface="Verdana" pitchFamily="34" charset="0"/>
              </a:rPr>
              <a:t>Background Knowledge</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Nitrate</a:t>
            </a:r>
            <a:endParaRPr lang="en-GB" altLang="zh-CN" sz="1350" dirty="0">
              <a:latin typeface="Tahoma" pitchFamily="34" charset="0"/>
              <a:ea typeface="宋体" pitchFamily="2" charset="-122"/>
              <a:cs typeface="Verdana" pitchFamily="34" charset="0"/>
            </a:endParaRPr>
          </a:p>
          <a:p>
            <a:pPr>
              <a:lnSpc>
                <a:spcPct val="90000"/>
              </a:lnSpc>
              <a:spcAft>
                <a:spcPts val="900"/>
              </a:spcAft>
              <a:buClr>
                <a:schemeClr val="bg1">
                  <a:lumMod val="50000"/>
                </a:schemeClr>
              </a:buClr>
            </a:pPr>
            <a:r>
              <a:rPr lang="en-GB" altLang="da-DK" sz="1350" dirty="0">
                <a:latin typeface="Tahoma" pitchFamily="34" charset="0"/>
                <a:ea typeface="宋体" pitchFamily="2" charset="-122"/>
                <a:cs typeface="Verdana" pitchFamily="34" charset="0"/>
              </a:rPr>
              <a:t>Phosphorous</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Redox-wells</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Organic Micro pollutants</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Trace </a:t>
            </a:r>
            <a:r>
              <a:rPr lang="en-GB" altLang="zh-CN" sz="1350" dirty="0">
                <a:latin typeface="Tahoma" pitchFamily="34" charset="0"/>
                <a:ea typeface="宋体" pitchFamily="2" charset="-122"/>
                <a:cs typeface="Verdana" pitchFamily="34" charset="0"/>
              </a:rPr>
              <a:t>elements</a:t>
            </a:r>
          </a:p>
          <a:p>
            <a:pPr>
              <a:lnSpc>
                <a:spcPct val="80000"/>
              </a:lnSpc>
              <a:spcAft>
                <a:spcPts val="900"/>
              </a:spcAft>
            </a:pPr>
            <a:r>
              <a:rPr lang="en-GB" altLang="da-DK" sz="1350" dirty="0">
                <a:latin typeface="Tahoma" pitchFamily="34" charset="0"/>
                <a:ea typeface="宋体" pitchFamily="2" charset="-122"/>
                <a:cs typeface="Verdana" pitchFamily="34" charset="0"/>
              </a:rPr>
              <a:t>Pesticides</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Water abstraction</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Groundwater table</a:t>
            </a:r>
            <a:endParaRPr lang="en-GB" altLang="zh-CN" sz="1350" dirty="0">
              <a:latin typeface="Tahoma" pitchFamily="34" charset="0"/>
              <a:ea typeface="宋体" pitchFamily="2" charset="-122"/>
              <a:cs typeface="Verdana" pitchFamily="34" charset="0"/>
            </a:endParaRPr>
          </a:p>
          <a:p>
            <a:pPr>
              <a:lnSpc>
                <a:spcPct val="80000"/>
              </a:lnSpc>
              <a:spcAft>
                <a:spcPts val="900"/>
              </a:spcAft>
            </a:pPr>
            <a:r>
              <a:rPr lang="en-GB" altLang="da-DK" sz="1350" dirty="0">
                <a:latin typeface="Tahoma" pitchFamily="34" charset="0"/>
                <a:ea typeface="宋体" pitchFamily="2" charset="-122"/>
                <a:cs typeface="Verdana" pitchFamily="34" charset="0"/>
              </a:rPr>
              <a:t>NOVANA-model</a:t>
            </a:r>
            <a:endParaRPr lang="en-GB" altLang="zh-CN" sz="1350" dirty="0">
              <a:latin typeface="Tahoma" pitchFamily="34" charset="0"/>
              <a:ea typeface="宋体" pitchFamily="2" charset="-122"/>
              <a:cs typeface="Verdana" pitchFamily="34" charset="0"/>
            </a:endParaRPr>
          </a:p>
          <a:p>
            <a:pPr>
              <a:lnSpc>
                <a:spcPct val="80000"/>
              </a:lnSpc>
            </a:pPr>
            <a:endParaRPr lang="en-GB" altLang="da-DK" sz="1200" dirty="0">
              <a:solidFill>
                <a:srgbClr val="FF0000"/>
              </a:solidFill>
              <a:latin typeface="Tahoma" pitchFamily="34" charset="0"/>
              <a:ea typeface="宋体" pitchFamily="2" charset="-122"/>
              <a:cs typeface="Verdana" pitchFamily="34" charset="0"/>
            </a:endParaRPr>
          </a:p>
        </p:txBody>
      </p:sp>
      <p:pic>
        <p:nvPicPr>
          <p:cNvPr id="2" name="Billed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570364" y="1418965"/>
            <a:ext cx="2764631" cy="1726771"/>
          </a:xfrm>
          <a:prstGeom prst="rect">
            <a:avLst/>
          </a:prstGeom>
        </p:spPr>
      </p:pic>
      <p:pic>
        <p:nvPicPr>
          <p:cNvPr id="4" name="Billede 3"/>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3782667" y="3145736"/>
            <a:ext cx="2749102" cy="1747092"/>
          </a:xfrm>
          <a:prstGeom prst="rect">
            <a:avLst/>
          </a:prstGeom>
        </p:spPr>
      </p:pic>
    </p:spTree>
    <p:extLst>
      <p:ext uri="{BB962C8B-B14F-4D97-AF65-F5344CB8AC3E}">
        <p14:creationId xmlns:p14="http://schemas.microsoft.com/office/powerpoint/2010/main" xmlns="" val="424899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p:cNvSpPr>
          <p:nvPr/>
        </p:nvSpPr>
        <p:spPr bwMode="auto">
          <a:xfrm>
            <a:off x="542295" y="1136633"/>
            <a:ext cx="6799926" cy="338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spcAft>
                <a:spcPts val="450"/>
              </a:spcAft>
            </a:pPr>
            <a:r>
              <a:rPr lang="en-GB" sz="1400" dirty="0">
                <a:latin typeface="Verdana" pitchFamily="34" charset="0"/>
              </a:rPr>
              <a:t>Prerequisite for monitoring strategy and interpretation of Chemical state, Trend and Dynamics</a:t>
            </a:r>
          </a:p>
          <a:p>
            <a:pPr>
              <a:lnSpc>
                <a:spcPct val="80000"/>
              </a:lnSpc>
              <a:spcAft>
                <a:spcPts val="450"/>
              </a:spcAft>
            </a:pPr>
            <a:endParaRPr lang="en-GB" sz="1600" dirty="0">
              <a:latin typeface="Verdana" pitchFamily="34" charset="0"/>
            </a:endParaRPr>
          </a:p>
          <a:p>
            <a:pPr>
              <a:lnSpc>
                <a:spcPct val="80000"/>
              </a:lnSpc>
              <a:spcAft>
                <a:spcPts val="450"/>
              </a:spcAft>
            </a:pPr>
            <a:r>
              <a:rPr lang="en-GB" sz="1600" dirty="0">
                <a:latin typeface="Verdana" pitchFamily="34" charset="0"/>
              </a:rPr>
              <a:t>	</a:t>
            </a:r>
            <a:r>
              <a:rPr lang="en-GB" sz="1400" dirty="0">
                <a:latin typeface="Verdana" pitchFamily="34" charset="0"/>
              </a:rPr>
              <a:t>Every sample represents a 5D point: (</a:t>
            </a:r>
            <a:r>
              <a:rPr lang="en-GB" sz="1400" dirty="0" err="1">
                <a:latin typeface="Verdana" pitchFamily="34" charset="0"/>
              </a:rPr>
              <a:t>x,y,z,t</a:t>
            </a:r>
            <a:r>
              <a:rPr lang="en-GB" sz="1400" baseline="-25000" dirty="0" err="1">
                <a:latin typeface="Verdana" pitchFamily="34" charset="0"/>
              </a:rPr>
              <a:t>r</a:t>
            </a:r>
            <a:r>
              <a:rPr lang="en-GB" sz="1400" dirty="0" err="1">
                <a:latin typeface="Verdana" pitchFamily="34" charset="0"/>
              </a:rPr>
              <a:t>,t</a:t>
            </a:r>
            <a:r>
              <a:rPr lang="en-GB" sz="1400" baseline="-25000" dirty="0" err="1">
                <a:latin typeface="Verdana" pitchFamily="34" charset="0"/>
              </a:rPr>
              <a:t>s</a:t>
            </a:r>
            <a:r>
              <a:rPr lang="en-GB" sz="1400" dirty="0">
                <a:latin typeface="Verdana" pitchFamily="34" charset="0"/>
              </a:rPr>
              <a:t>).</a:t>
            </a:r>
          </a:p>
          <a:p>
            <a:pPr lvl="1">
              <a:lnSpc>
                <a:spcPct val="80000"/>
              </a:lnSpc>
              <a:spcAft>
                <a:spcPts val="450"/>
              </a:spcAft>
            </a:pPr>
            <a:r>
              <a:rPr lang="en-GB" sz="1400" dirty="0">
                <a:latin typeface="Verdana" pitchFamily="34" charset="0"/>
              </a:rPr>
              <a:t>	</a:t>
            </a:r>
            <a:r>
              <a:rPr lang="en-GB" sz="1400" dirty="0">
                <a:solidFill>
                  <a:srgbClr val="7030A0"/>
                </a:solidFill>
                <a:latin typeface="Verdana" pitchFamily="34" charset="0"/>
              </a:rPr>
              <a:t>(</a:t>
            </a:r>
            <a:r>
              <a:rPr lang="en-GB" sz="1400" dirty="0" err="1">
                <a:solidFill>
                  <a:srgbClr val="7030A0"/>
                </a:solidFill>
                <a:latin typeface="Verdana" pitchFamily="34" charset="0"/>
              </a:rPr>
              <a:t>x,y,z</a:t>
            </a:r>
            <a:r>
              <a:rPr lang="en-GB" sz="1400" dirty="0">
                <a:solidFill>
                  <a:srgbClr val="7030A0"/>
                </a:solidFill>
                <a:latin typeface="Verdana" pitchFamily="34" charset="0"/>
              </a:rPr>
              <a:t>) </a:t>
            </a:r>
            <a:r>
              <a:rPr lang="en-GB" sz="1400" dirty="0">
                <a:latin typeface="Verdana" pitchFamily="34" charset="0"/>
              </a:rPr>
              <a:t>the location of the filter, </a:t>
            </a:r>
          </a:p>
          <a:p>
            <a:pPr lvl="1">
              <a:lnSpc>
                <a:spcPct val="80000"/>
              </a:lnSpc>
              <a:spcAft>
                <a:spcPts val="450"/>
              </a:spcAft>
            </a:pPr>
            <a:r>
              <a:rPr lang="en-GB" sz="1400" dirty="0">
                <a:latin typeface="Verdana" pitchFamily="34" charset="0"/>
              </a:rPr>
              <a:t>	</a:t>
            </a:r>
            <a:r>
              <a:rPr lang="en-GB" sz="1400" dirty="0" err="1">
                <a:solidFill>
                  <a:srgbClr val="7030A0"/>
                </a:solidFill>
                <a:latin typeface="Verdana" pitchFamily="34" charset="0"/>
              </a:rPr>
              <a:t>t</a:t>
            </a:r>
            <a:r>
              <a:rPr lang="en-GB" sz="1400" baseline="-25000" dirty="0" err="1">
                <a:solidFill>
                  <a:srgbClr val="7030A0"/>
                </a:solidFill>
                <a:latin typeface="Verdana" pitchFamily="34" charset="0"/>
              </a:rPr>
              <a:t>r</a:t>
            </a:r>
            <a:r>
              <a:rPr lang="en-GB" sz="1400" dirty="0">
                <a:latin typeface="Verdana" pitchFamily="34" charset="0"/>
              </a:rPr>
              <a:t> the time of groundwater </a:t>
            </a:r>
            <a:r>
              <a:rPr lang="en-GB" sz="1400" u="sng" dirty="0">
                <a:latin typeface="Verdana" pitchFamily="34" charset="0"/>
              </a:rPr>
              <a:t>recharge</a:t>
            </a:r>
            <a:r>
              <a:rPr lang="en-GB" sz="1400" dirty="0">
                <a:latin typeface="Verdana" pitchFamily="34" charset="0"/>
              </a:rPr>
              <a:t>, (period)</a:t>
            </a:r>
          </a:p>
          <a:p>
            <a:pPr lvl="1">
              <a:lnSpc>
                <a:spcPct val="80000"/>
              </a:lnSpc>
              <a:spcAft>
                <a:spcPts val="450"/>
              </a:spcAft>
            </a:pPr>
            <a:r>
              <a:rPr lang="en-GB" sz="1400" dirty="0">
                <a:latin typeface="Verdana" pitchFamily="34" charset="0"/>
              </a:rPr>
              <a:t>	</a:t>
            </a:r>
            <a:r>
              <a:rPr lang="en-GB" sz="1400" dirty="0" err="1">
                <a:solidFill>
                  <a:srgbClr val="7030A0"/>
                </a:solidFill>
                <a:latin typeface="Verdana" pitchFamily="34" charset="0"/>
              </a:rPr>
              <a:t>t</a:t>
            </a:r>
            <a:r>
              <a:rPr lang="en-GB" sz="1400" baseline="-25000" dirty="0" err="1">
                <a:solidFill>
                  <a:srgbClr val="7030A0"/>
                </a:solidFill>
                <a:latin typeface="Verdana" pitchFamily="34" charset="0"/>
              </a:rPr>
              <a:t>s</a:t>
            </a:r>
            <a:r>
              <a:rPr lang="en-GB" sz="1400" dirty="0">
                <a:solidFill>
                  <a:srgbClr val="7030A0"/>
                </a:solidFill>
                <a:latin typeface="Verdana" pitchFamily="34" charset="0"/>
              </a:rPr>
              <a:t> </a:t>
            </a:r>
            <a:r>
              <a:rPr lang="en-GB" sz="1400" dirty="0">
                <a:latin typeface="Verdana" pitchFamily="34" charset="0"/>
              </a:rPr>
              <a:t>the time of </a:t>
            </a:r>
            <a:r>
              <a:rPr lang="en-GB" sz="1400" u="sng" dirty="0">
                <a:latin typeface="Verdana" pitchFamily="34" charset="0"/>
              </a:rPr>
              <a:t>sampling</a:t>
            </a:r>
            <a:r>
              <a:rPr lang="en-GB" sz="1400" dirty="0">
                <a:latin typeface="Verdana" pitchFamily="34" charset="0"/>
              </a:rPr>
              <a:t>.</a:t>
            </a:r>
          </a:p>
          <a:p>
            <a:pPr lvl="1">
              <a:lnSpc>
                <a:spcPct val="80000"/>
              </a:lnSpc>
              <a:spcAft>
                <a:spcPts val="450"/>
              </a:spcAft>
            </a:pPr>
            <a:endParaRPr lang="en-GB" sz="1400" dirty="0" smtClean="0">
              <a:latin typeface="Verdana" pitchFamily="34" charset="0"/>
            </a:endParaRPr>
          </a:p>
          <a:p>
            <a:pPr lvl="1">
              <a:lnSpc>
                <a:spcPct val="80000"/>
              </a:lnSpc>
              <a:spcAft>
                <a:spcPts val="450"/>
              </a:spcAft>
            </a:pPr>
            <a:endParaRPr lang="en-GB" sz="1400" dirty="0">
              <a:latin typeface="Verdana" pitchFamily="34" charset="0"/>
            </a:endParaRPr>
          </a:p>
          <a:p>
            <a:pPr>
              <a:lnSpc>
                <a:spcPct val="80000"/>
              </a:lnSpc>
              <a:spcAft>
                <a:spcPts val="450"/>
              </a:spcAft>
            </a:pPr>
            <a:r>
              <a:rPr lang="en-GB" sz="1400" dirty="0" smtClean="0">
                <a:latin typeface="Verdana" pitchFamily="34" charset="0"/>
              </a:rPr>
              <a:t>“5D” understanding of groundwater is significantly aided by </a:t>
            </a:r>
            <a:r>
              <a:rPr lang="en-GB" sz="1400" b="1" dirty="0" smtClean="0">
                <a:latin typeface="Verdana" pitchFamily="34" charset="0"/>
              </a:rPr>
              <a:t>modelling</a:t>
            </a:r>
          </a:p>
          <a:p>
            <a:pPr marL="285750" indent="-285750">
              <a:lnSpc>
                <a:spcPct val="80000"/>
              </a:lnSpc>
              <a:spcAft>
                <a:spcPts val="450"/>
              </a:spcAft>
              <a:buFontTx/>
              <a:buChar char="-"/>
            </a:pPr>
            <a:r>
              <a:rPr lang="en-GB" sz="1400" b="1" dirty="0" smtClean="0">
                <a:latin typeface="Verdana" pitchFamily="34" charset="0"/>
              </a:rPr>
              <a:t>Conceptual models</a:t>
            </a:r>
          </a:p>
          <a:p>
            <a:pPr marL="285750" indent="-285750">
              <a:lnSpc>
                <a:spcPct val="80000"/>
              </a:lnSpc>
              <a:spcAft>
                <a:spcPts val="450"/>
              </a:spcAft>
              <a:buFontTx/>
              <a:buChar char="-"/>
            </a:pPr>
            <a:r>
              <a:rPr lang="en-GB" sz="1400" b="1" dirty="0" smtClean="0">
                <a:latin typeface="Verdana" pitchFamily="34" charset="0"/>
              </a:rPr>
              <a:t>Integrated catchment models</a:t>
            </a:r>
            <a:r>
              <a:rPr lang="en-GB" sz="1400" dirty="0" smtClean="0">
                <a:latin typeface="Verdana" pitchFamily="34" charset="0"/>
              </a:rPr>
              <a:t> </a:t>
            </a:r>
            <a:endParaRPr lang="en-GB" sz="1400" dirty="0">
              <a:latin typeface="Verdana" pitchFamily="34" charset="0"/>
            </a:endParaRPr>
          </a:p>
          <a:p>
            <a:pPr>
              <a:defRPr/>
            </a:pPr>
            <a:endParaRPr lang="en-US" sz="1600" dirty="0">
              <a:solidFill>
                <a:schemeClr val="tx2"/>
              </a:solidFill>
              <a:effectLst>
                <a:outerShdw blurRad="38100" dist="38100" dir="2700000" algn="tl">
                  <a:srgbClr val="000000">
                    <a:alpha val="43137"/>
                  </a:srgbClr>
                </a:outerShdw>
              </a:effectLst>
              <a:latin typeface="Verdana" pitchFamily="34" charset="0"/>
              <a:ea typeface="Verdana" panose="020B0604030504040204" pitchFamily="34" charset="0"/>
              <a:cs typeface="Verdana" panose="020B0604030504040204" pitchFamily="34" charset="0"/>
            </a:endParaRPr>
          </a:p>
          <a:p>
            <a:pPr>
              <a:defRPr/>
            </a:pPr>
            <a:endParaRPr lang="en-US" sz="1600" dirty="0">
              <a:solidFill>
                <a:schemeClr val="tx2"/>
              </a:solidFill>
              <a:effectLst>
                <a:outerShdw blurRad="38100" dist="38100" dir="2700000" algn="tl">
                  <a:srgbClr val="000000">
                    <a:alpha val="43137"/>
                  </a:srgbClr>
                </a:outerShdw>
              </a:effectLst>
              <a:latin typeface="Verdana" pitchFamily="34" charset="0"/>
              <a:ea typeface="Verdana" panose="020B0604030504040204" pitchFamily="34" charset="0"/>
              <a:cs typeface="Verdana" panose="020B0604030504040204" pitchFamily="34" charset="0"/>
            </a:endParaRPr>
          </a:p>
          <a:p>
            <a:pPr>
              <a:defRPr/>
            </a:pPr>
            <a:endParaRPr lang="en-US" sz="1600" dirty="0">
              <a:solidFill>
                <a:schemeClr val="tx2"/>
              </a:solidFill>
              <a:effectLst>
                <a:outerShdw blurRad="38100" dist="38100" dir="2700000" algn="tl">
                  <a:srgbClr val="000000">
                    <a:alpha val="43137"/>
                  </a:srgbClr>
                </a:outerShdw>
              </a:effectLst>
              <a:latin typeface="Verdana" pitchFamily="34" charset="0"/>
              <a:ea typeface="Verdana" panose="020B0604030504040204" pitchFamily="34" charset="0"/>
              <a:cs typeface="Verdana" panose="020B0604030504040204" pitchFamily="34" charset="0"/>
            </a:endParaRPr>
          </a:p>
          <a:p>
            <a:pPr marL="257175" indent="-257175">
              <a:buFont typeface="Arial" panose="020B0604020202020204" pitchFamily="34" charset="0"/>
              <a:buChar char="•"/>
              <a:defRPr/>
            </a:pPr>
            <a:endParaRPr lang="en-US" sz="1600" dirty="0">
              <a:solidFill>
                <a:schemeClr val="tx2"/>
              </a:solidFill>
              <a:effectLst>
                <a:outerShdw blurRad="38100" dist="38100" dir="2700000" algn="tl">
                  <a:srgbClr val="000000">
                    <a:alpha val="43137"/>
                  </a:srgbClr>
                </a:outerShdw>
              </a:effectLst>
              <a:latin typeface="Verdana" pitchFamily="34" charset="0"/>
              <a:ea typeface="Verdana" panose="020B0604030504040204" pitchFamily="34" charset="0"/>
              <a:cs typeface="Verdana" panose="020B0604030504040204" pitchFamily="34" charset="0"/>
            </a:endParaRPr>
          </a:p>
        </p:txBody>
      </p:sp>
      <p:sp>
        <p:nvSpPr>
          <p:cNvPr id="8" name="Title 2"/>
          <p:cNvSpPr>
            <a:spLocks/>
          </p:cNvSpPr>
          <p:nvPr/>
        </p:nvSpPr>
        <p:spPr bwMode="auto">
          <a:xfrm>
            <a:off x="1485900" y="464621"/>
            <a:ext cx="6172200" cy="26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endParaRPr lang="da-DK" sz="1350" i="1" dirty="0">
              <a:solidFill>
                <a:schemeClr val="tx2"/>
              </a:solidFill>
              <a:effectLst>
                <a:outerShdw blurRad="38100" dist="38100" dir="2700000" algn="tl">
                  <a:srgbClr val="000000">
                    <a:alpha val="43137"/>
                  </a:srgbClr>
                </a:outerShdw>
              </a:effectLst>
              <a:latin typeface="Verdana" pitchFamily="34" charset="0"/>
            </a:endParaRPr>
          </a:p>
        </p:txBody>
      </p:sp>
      <p:sp>
        <p:nvSpPr>
          <p:cNvPr id="3" name="Title 2"/>
          <p:cNvSpPr>
            <a:spLocks noGrp="1"/>
          </p:cNvSpPr>
          <p:nvPr>
            <p:ph type="title"/>
          </p:nvPr>
        </p:nvSpPr>
        <p:spPr/>
        <p:txBody>
          <a:bodyPr/>
          <a:lstStyle/>
          <a:p>
            <a:r>
              <a:rPr lang="en-GB" b="1" dirty="0" smtClean="0">
                <a:solidFill>
                  <a:srgbClr val="004165"/>
                </a:solidFill>
                <a:latin typeface="Verdana" pitchFamily="34" charset="0"/>
              </a:rPr>
              <a:t>“5D” </a:t>
            </a:r>
            <a:r>
              <a:rPr lang="en-GB" b="1" dirty="0">
                <a:solidFill>
                  <a:srgbClr val="004165"/>
                </a:solidFill>
                <a:latin typeface="Verdana" pitchFamily="34" charset="0"/>
              </a:rPr>
              <a:t>understanding of groundwater quality</a:t>
            </a:r>
            <a:r>
              <a:rPr lang="en-GB" sz="1400" b="1" dirty="0">
                <a:solidFill>
                  <a:srgbClr val="004165"/>
                </a:solidFill>
                <a:latin typeface="Verdana" pitchFamily="34" charset="0"/>
              </a:rPr>
              <a:t>:</a:t>
            </a:r>
            <a:endParaRPr lang="en-US" dirty="0">
              <a:solidFill>
                <a:srgbClr val="004165"/>
              </a:solidFill>
            </a:endParaRPr>
          </a:p>
        </p:txBody>
      </p:sp>
    </p:spTree>
    <p:extLst>
      <p:ext uri="{BB962C8B-B14F-4D97-AF65-F5344CB8AC3E}">
        <p14:creationId xmlns:p14="http://schemas.microsoft.com/office/powerpoint/2010/main" xmlns="" val="3450837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kstboks 2"/>
          <p:cNvSpPr txBox="1">
            <a:spLocks noChangeArrowheads="1"/>
          </p:cNvSpPr>
          <p:nvPr/>
        </p:nvSpPr>
        <p:spPr bwMode="auto">
          <a:xfrm>
            <a:off x="463402" y="1064945"/>
            <a:ext cx="819482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bg2"/>
                </a:solidFill>
                <a:latin typeface="Arial" charset="0"/>
              </a:defRPr>
            </a:lvl1pPr>
            <a:lvl2pPr marL="742950" indent="-285750">
              <a:defRPr sz="1400">
                <a:solidFill>
                  <a:schemeClr val="bg2"/>
                </a:solidFill>
                <a:latin typeface="Arial" charset="0"/>
              </a:defRPr>
            </a:lvl2pPr>
            <a:lvl3pPr marL="1143000" indent="-228600">
              <a:defRPr sz="1400">
                <a:solidFill>
                  <a:schemeClr val="bg2"/>
                </a:solidFill>
                <a:latin typeface="Arial" charset="0"/>
              </a:defRPr>
            </a:lvl3pPr>
            <a:lvl4pPr marL="1600200" indent="-228600">
              <a:defRPr sz="1400">
                <a:solidFill>
                  <a:schemeClr val="bg2"/>
                </a:solidFill>
                <a:latin typeface="Arial" charset="0"/>
              </a:defRPr>
            </a:lvl4pPr>
            <a:lvl5pPr marL="2057400" indent="-228600">
              <a:defRPr sz="1400">
                <a:solidFill>
                  <a:schemeClr val="bg2"/>
                </a:solidFill>
                <a:latin typeface="Arial" charset="0"/>
              </a:defRPr>
            </a:lvl5pPr>
            <a:lvl6pPr marL="2514600" indent="-228600" eaLnBrk="0" fontAlgn="base" hangingPunct="0">
              <a:lnSpc>
                <a:spcPct val="80000"/>
              </a:lnSpc>
              <a:spcBef>
                <a:spcPct val="20000"/>
              </a:spcBef>
              <a:spcAft>
                <a:spcPct val="0"/>
              </a:spcAft>
              <a:buClr>
                <a:schemeClr val="tx2"/>
              </a:buClr>
              <a:buChar char="•"/>
              <a:defRPr sz="1400">
                <a:solidFill>
                  <a:schemeClr val="bg2"/>
                </a:solidFill>
                <a:latin typeface="Arial" charset="0"/>
              </a:defRPr>
            </a:lvl6pPr>
            <a:lvl7pPr marL="2971800" indent="-228600" eaLnBrk="0" fontAlgn="base" hangingPunct="0">
              <a:lnSpc>
                <a:spcPct val="80000"/>
              </a:lnSpc>
              <a:spcBef>
                <a:spcPct val="20000"/>
              </a:spcBef>
              <a:spcAft>
                <a:spcPct val="0"/>
              </a:spcAft>
              <a:buClr>
                <a:schemeClr val="tx2"/>
              </a:buClr>
              <a:buChar char="•"/>
              <a:defRPr sz="1400">
                <a:solidFill>
                  <a:schemeClr val="bg2"/>
                </a:solidFill>
                <a:latin typeface="Arial" charset="0"/>
              </a:defRPr>
            </a:lvl7pPr>
            <a:lvl8pPr marL="3429000" indent="-228600" eaLnBrk="0" fontAlgn="base" hangingPunct="0">
              <a:lnSpc>
                <a:spcPct val="80000"/>
              </a:lnSpc>
              <a:spcBef>
                <a:spcPct val="20000"/>
              </a:spcBef>
              <a:spcAft>
                <a:spcPct val="0"/>
              </a:spcAft>
              <a:buClr>
                <a:schemeClr val="tx2"/>
              </a:buClr>
              <a:buChar char="•"/>
              <a:defRPr sz="1400">
                <a:solidFill>
                  <a:schemeClr val="bg2"/>
                </a:solidFill>
                <a:latin typeface="Arial" charset="0"/>
              </a:defRPr>
            </a:lvl8pPr>
            <a:lvl9pPr marL="3886200" indent="-228600" eaLnBrk="0" fontAlgn="base" hangingPunct="0">
              <a:lnSpc>
                <a:spcPct val="80000"/>
              </a:lnSpc>
              <a:spcBef>
                <a:spcPct val="20000"/>
              </a:spcBef>
              <a:spcAft>
                <a:spcPct val="0"/>
              </a:spcAft>
              <a:buClr>
                <a:schemeClr val="tx2"/>
              </a:buClr>
              <a:buChar char="•"/>
              <a:defRPr sz="1400">
                <a:solidFill>
                  <a:schemeClr val="bg2"/>
                </a:solidFill>
                <a:latin typeface="Arial" charset="0"/>
              </a:defRPr>
            </a:lvl9pPr>
          </a:lstStyle>
          <a:p>
            <a:r>
              <a:rPr lang="en-US" sz="1800" dirty="0" smtClean="0">
                <a:solidFill>
                  <a:schemeClr val="tx1"/>
                </a:solidFill>
              </a:rPr>
              <a:t>Example of concept to </a:t>
            </a:r>
            <a:r>
              <a:rPr lang="en-US" sz="1800" dirty="0">
                <a:solidFill>
                  <a:schemeClr val="tx1"/>
                </a:solidFill>
              </a:rPr>
              <a:t>understand the vulnerability of groundwater </a:t>
            </a:r>
            <a:r>
              <a:rPr lang="en-US" sz="1800" dirty="0" smtClean="0">
                <a:solidFill>
                  <a:schemeClr val="tx1"/>
                </a:solidFill>
              </a:rPr>
              <a:t>towards </a:t>
            </a:r>
            <a:r>
              <a:rPr lang="en-US" sz="1800" dirty="0">
                <a:solidFill>
                  <a:schemeClr val="tx1"/>
                </a:solidFill>
              </a:rPr>
              <a:t>nitrate and pesticides </a:t>
            </a:r>
          </a:p>
        </p:txBody>
      </p:sp>
      <p:pic>
        <p:nvPicPr>
          <p:cNvPr id="4" name="Billede 3"/>
          <p:cNvPicPr/>
          <p:nvPr/>
        </p:nvPicPr>
        <p:blipFill>
          <a:blip r:embed="rId2" cstate="email">
            <a:extLst>
              <a:ext uri="{28A0092B-C50C-407E-A947-70E740481C1C}">
                <a14:useLocalDpi xmlns:a14="http://schemas.microsoft.com/office/drawing/2010/main" xmlns="" val="0"/>
              </a:ext>
            </a:extLst>
          </a:blip>
          <a:stretch>
            <a:fillRect/>
          </a:stretch>
        </p:blipFill>
        <p:spPr>
          <a:xfrm>
            <a:off x="554181" y="1711276"/>
            <a:ext cx="4975299" cy="2969613"/>
          </a:xfrm>
          <a:prstGeom prst="rect">
            <a:avLst/>
          </a:prstGeom>
        </p:spPr>
      </p:pic>
      <p:sp>
        <p:nvSpPr>
          <p:cNvPr id="2" name="Title 1"/>
          <p:cNvSpPr>
            <a:spLocks noGrp="1"/>
          </p:cNvSpPr>
          <p:nvPr>
            <p:ph type="title"/>
          </p:nvPr>
        </p:nvSpPr>
        <p:spPr/>
        <p:txBody>
          <a:bodyPr>
            <a:normAutofit fontScale="90000"/>
          </a:bodyPr>
          <a:lstStyle/>
          <a:p>
            <a:r>
              <a:rPr lang="en-US" dirty="0"/>
              <a:t>Conceptual models are the </a:t>
            </a:r>
            <a:r>
              <a:rPr lang="en-US" dirty="0" smtClean="0"/>
              <a:t>Basics </a:t>
            </a:r>
            <a:r>
              <a:rPr lang="en-US" dirty="0"/>
              <a:t>of all monitoring </a:t>
            </a:r>
            <a:r>
              <a:rPr lang="en-US" dirty="0" smtClean="0"/>
              <a:t>strategy</a:t>
            </a:r>
            <a:endParaRPr lang="en-US" dirty="0"/>
          </a:p>
        </p:txBody>
      </p:sp>
    </p:spTree>
    <p:extLst>
      <p:ext uri="{BB962C8B-B14F-4D97-AF65-F5344CB8AC3E}">
        <p14:creationId xmlns:p14="http://schemas.microsoft.com/office/powerpoint/2010/main" xmlns="" val="1327159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ater_cycle_sys"/>
          <p:cNvPicPr>
            <a:picLocks noChangeArrowheads="1"/>
          </p:cNvPicPr>
          <p:nvPr/>
        </p:nvPicPr>
        <p:blipFill rotWithShape="1">
          <a:blip r:embed="rId2" cstate="email"/>
          <a:srcRect/>
          <a:stretch/>
        </p:blipFill>
        <p:spPr bwMode="auto">
          <a:xfrm>
            <a:off x="2487" y="1"/>
            <a:ext cx="9144000" cy="514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17</a:t>
            </a:fld>
            <a:r>
              <a:rPr lang="en-GB" smtClean="0">
                <a:solidFill>
                  <a:prstClr val="white"/>
                </a:solidFill>
              </a:rPr>
              <a:t>  </a:t>
            </a:r>
            <a:endParaRPr lang="en-GB">
              <a:solidFill>
                <a:prstClr val="white"/>
              </a:solidFill>
            </a:endParaRPr>
          </a:p>
        </p:txBody>
      </p:sp>
      <p:sp>
        <p:nvSpPr>
          <p:cNvPr id="12" name="Text Box 4"/>
          <p:cNvSpPr txBox="1">
            <a:spLocks noChangeArrowheads="1"/>
          </p:cNvSpPr>
          <p:nvPr/>
        </p:nvSpPr>
        <p:spPr bwMode="auto">
          <a:xfrm>
            <a:off x="5292080" y="99842"/>
            <a:ext cx="3373039" cy="584775"/>
          </a:xfrm>
          <a:prstGeom prst="rect">
            <a:avLst/>
          </a:prstGeom>
          <a:noFill/>
          <a:ln w="25400"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ysClr val="windowText" lastClr="000000"/>
                </a:solidFill>
                <a:effectLst/>
                <a:uLnTx/>
                <a:uFillTx/>
              </a:rPr>
              <a:t>The Water </a:t>
            </a:r>
            <a:r>
              <a:rPr kumimoji="0" lang="da-DK" sz="3200" b="1" i="0" u="none" strike="noStrike" kern="0" cap="none" spc="0" normalizeH="0" baseline="0" noProof="0" dirty="0" err="1">
                <a:ln>
                  <a:noFill/>
                </a:ln>
                <a:solidFill>
                  <a:sysClr val="windowText" lastClr="000000"/>
                </a:solidFill>
                <a:effectLst/>
                <a:uLnTx/>
                <a:uFillTx/>
              </a:rPr>
              <a:t>Cycle</a:t>
            </a:r>
            <a:endParaRPr kumimoji="0" lang="en-US" sz="32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584761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237792"/>
            <a:ext cx="9142413" cy="593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 name="Text Box 5"/>
          <p:cNvSpPr txBox="1">
            <a:spLocks noChangeArrowheads="1"/>
          </p:cNvSpPr>
          <p:nvPr/>
        </p:nvSpPr>
        <p:spPr bwMode="auto">
          <a:xfrm>
            <a:off x="2661920" y="1106835"/>
            <a:ext cx="6380480" cy="3477875"/>
          </a:xfrm>
          <a:prstGeom prst="rect">
            <a:avLst/>
          </a:prstGeom>
          <a:solidFill>
            <a:srgbClr val="0000FF">
              <a:alpha val="69804"/>
            </a:srgbClr>
          </a:solidFill>
          <a:ln w="25400" algn="ctr">
            <a:noFill/>
            <a:miter lim="800000"/>
            <a:headEnd/>
            <a:tailEnd/>
          </a:ln>
        </p:spPr>
        <p:txBody>
          <a:bodyPr wrap="square">
            <a:spAutoFit/>
          </a:bodyPr>
          <a:lstStyle/>
          <a:p>
            <a:pPr algn="l"/>
            <a:r>
              <a:rPr lang="en-GB" sz="2400" dirty="0" smtClean="0">
                <a:solidFill>
                  <a:srgbClr val="FFFFFF"/>
                </a:solidFill>
              </a:rPr>
              <a:t>Water management is in silos</a:t>
            </a:r>
          </a:p>
          <a:p>
            <a:pPr algn="l"/>
            <a:endParaRPr lang="en-GB" sz="2400" dirty="0">
              <a:solidFill>
                <a:srgbClr val="FFFFFF"/>
              </a:solidFill>
            </a:endParaRPr>
          </a:p>
          <a:p>
            <a:pPr algn="l"/>
            <a:endParaRPr lang="en-GB" sz="2800" dirty="0" smtClean="0">
              <a:solidFill>
                <a:srgbClr val="FFFFFF"/>
              </a:solidFill>
            </a:endParaRPr>
          </a:p>
          <a:p>
            <a:pPr algn="l"/>
            <a:endParaRPr lang="en-GB" sz="2400" dirty="0" smtClean="0">
              <a:solidFill>
                <a:srgbClr val="FFFFFF"/>
              </a:solidFill>
            </a:endParaRPr>
          </a:p>
          <a:p>
            <a:pPr algn="l"/>
            <a:endParaRPr lang="en-GB" sz="2400" dirty="0">
              <a:solidFill>
                <a:srgbClr val="FFFFFF"/>
              </a:solidFill>
            </a:endParaRPr>
          </a:p>
          <a:p>
            <a:pPr algn="l"/>
            <a:endParaRPr lang="en-GB" sz="2400" dirty="0" smtClean="0">
              <a:solidFill>
                <a:srgbClr val="FFFFFF"/>
              </a:solidFill>
            </a:endParaRPr>
          </a:p>
          <a:p>
            <a:pPr algn="l"/>
            <a:r>
              <a:rPr lang="en-GB" sz="2400" dirty="0" smtClean="0">
                <a:solidFill>
                  <a:srgbClr val="FFFFFF"/>
                </a:solidFill>
              </a:rPr>
              <a:t>Do we have enough data?</a:t>
            </a:r>
          </a:p>
          <a:p>
            <a:pPr algn="l"/>
            <a:r>
              <a:rPr lang="en-GB" sz="2400" dirty="0" smtClean="0">
                <a:solidFill>
                  <a:srgbClr val="FFFFFF"/>
                </a:solidFill>
              </a:rPr>
              <a:t>Do we share our data?</a:t>
            </a:r>
          </a:p>
          <a:p>
            <a:pPr marL="457200" indent="-457200" algn="l">
              <a:buFont typeface="Wingdings" panose="05000000000000000000" pitchFamily="2" charset="2"/>
              <a:buChar char="Ø"/>
            </a:pPr>
            <a:endParaRPr lang="en-GB" sz="2400" dirty="0" smtClean="0">
              <a:solidFill>
                <a:srgbClr val="FFFFFF"/>
              </a:solidFill>
            </a:endParaRPr>
          </a:p>
        </p:txBody>
      </p:sp>
      <p:grpSp>
        <p:nvGrpSpPr>
          <p:cNvPr id="62" name="Group 61"/>
          <p:cNvGrpSpPr/>
          <p:nvPr/>
        </p:nvGrpSpPr>
        <p:grpSpPr>
          <a:xfrm>
            <a:off x="3505722" y="1608443"/>
            <a:ext cx="4592608" cy="1817460"/>
            <a:chOff x="4142609" y="2559852"/>
            <a:chExt cx="4592608" cy="1817460"/>
          </a:xfrm>
        </p:grpSpPr>
        <p:pic>
          <p:nvPicPr>
            <p:cNvPr id="63"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162406" y="2559852"/>
              <a:ext cx="4572811" cy="1412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4" name="TextBox 63"/>
            <p:cNvSpPr txBox="1"/>
            <p:nvPr/>
          </p:nvSpPr>
          <p:spPr>
            <a:xfrm>
              <a:off x="4142609" y="3915647"/>
              <a:ext cx="1143262" cy="276999"/>
            </a:xfrm>
            <a:prstGeom prst="rect">
              <a:avLst/>
            </a:prstGeom>
            <a:noFill/>
          </p:spPr>
          <p:txBody>
            <a:bodyPr wrap="none" rtlCol="0">
              <a:spAutoFit/>
            </a:bodyPr>
            <a:lstStyle/>
            <a:p>
              <a:r>
                <a:rPr lang="da-DK" sz="1200" b="1" dirty="0" err="1" smtClean="0">
                  <a:solidFill>
                    <a:schemeClr val="bg1"/>
                  </a:solidFill>
                </a:rPr>
                <a:t>Groundwater</a:t>
              </a:r>
              <a:endParaRPr lang="en-AU" sz="1200" b="1" dirty="0">
                <a:solidFill>
                  <a:schemeClr val="bg1"/>
                </a:solidFill>
              </a:endParaRPr>
            </a:p>
          </p:txBody>
        </p:sp>
        <p:sp>
          <p:nvSpPr>
            <p:cNvPr id="65" name="TextBox 64"/>
            <p:cNvSpPr txBox="1"/>
            <p:nvPr/>
          </p:nvSpPr>
          <p:spPr>
            <a:xfrm>
              <a:off x="5506328" y="3915647"/>
              <a:ext cx="784960" cy="461665"/>
            </a:xfrm>
            <a:prstGeom prst="rect">
              <a:avLst/>
            </a:prstGeom>
            <a:noFill/>
          </p:spPr>
          <p:txBody>
            <a:bodyPr wrap="square" rtlCol="0">
              <a:spAutoFit/>
            </a:bodyPr>
            <a:lstStyle/>
            <a:p>
              <a:pPr algn="ctr"/>
              <a:r>
                <a:rPr lang="da-DK" sz="1200" b="1" dirty="0" smtClean="0">
                  <a:solidFill>
                    <a:schemeClr val="bg1"/>
                  </a:solidFill>
                </a:rPr>
                <a:t>Surface </a:t>
              </a:r>
              <a:r>
                <a:rPr lang="da-DK" sz="1200" b="1" dirty="0" err="1" smtClean="0">
                  <a:solidFill>
                    <a:schemeClr val="bg1"/>
                  </a:solidFill>
                </a:rPr>
                <a:t>water</a:t>
              </a:r>
              <a:endParaRPr lang="en-AU" sz="1200" b="1" dirty="0">
                <a:solidFill>
                  <a:schemeClr val="bg1"/>
                </a:solidFill>
              </a:endParaRPr>
            </a:p>
          </p:txBody>
        </p:sp>
        <p:sp>
          <p:nvSpPr>
            <p:cNvPr id="66" name="TextBox 65"/>
            <p:cNvSpPr txBox="1"/>
            <p:nvPr/>
          </p:nvSpPr>
          <p:spPr>
            <a:xfrm>
              <a:off x="6586448" y="3915647"/>
              <a:ext cx="784960" cy="461665"/>
            </a:xfrm>
            <a:prstGeom prst="rect">
              <a:avLst/>
            </a:prstGeom>
            <a:noFill/>
          </p:spPr>
          <p:txBody>
            <a:bodyPr wrap="square" rtlCol="0">
              <a:spAutoFit/>
            </a:bodyPr>
            <a:lstStyle/>
            <a:p>
              <a:pPr algn="ctr"/>
              <a:r>
                <a:rPr lang="da-DK" sz="1200" b="1" dirty="0" err="1" smtClean="0">
                  <a:solidFill>
                    <a:schemeClr val="bg1"/>
                  </a:solidFill>
                </a:rPr>
                <a:t>Soil</a:t>
              </a:r>
              <a:r>
                <a:rPr lang="da-DK" sz="1200" b="1" dirty="0" smtClean="0">
                  <a:solidFill>
                    <a:schemeClr val="bg1"/>
                  </a:solidFill>
                </a:rPr>
                <a:t> Science</a:t>
              </a:r>
              <a:endParaRPr lang="en-AU" sz="1200" b="1" dirty="0">
                <a:solidFill>
                  <a:schemeClr val="bg1"/>
                </a:solidFill>
              </a:endParaRPr>
            </a:p>
          </p:txBody>
        </p:sp>
        <p:sp>
          <p:nvSpPr>
            <p:cNvPr id="67" name="TextBox 66"/>
            <p:cNvSpPr txBox="1"/>
            <p:nvPr/>
          </p:nvSpPr>
          <p:spPr>
            <a:xfrm>
              <a:off x="7810584" y="3915647"/>
              <a:ext cx="784960" cy="276999"/>
            </a:xfrm>
            <a:prstGeom prst="rect">
              <a:avLst/>
            </a:prstGeom>
            <a:noFill/>
          </p:spPr>
          <p:txBody>
            <a:bodyPr wrap="square" rtlCol="0">
              <a:spAutoFit/>
            </a:bodyPr>
            <a:lstStyle/>
            <a:p>
              <a:pPr algn="ctr"/>
              <a:r>
                <a:rPr lang="da-DK" sz="1200" b="1" dirty="0" err="1" smtClean="0">
                  <a:solidFill>
                    <a:schemeClr val="bg1"/>
                  </a:solidFill>
                </a:rPr>
                <a:t>Ecology</a:t>
              </a:r>
              <a:endParaRPr lang="en-AU" sz="1200" b="1" dirty="0">
                <a:solidFill>
                  <a:schemeClr val="bg1"/>
                </a:solidFill>
              </a:endParaRPr>
            </a:p>
          </p:txBody>
        </p:sp>
      </p:grpSp>
    </p:spTree>
    <p:extLst>
      <p:ext uri="{BB962C8B-B14F-4D97-AF65-F5344CB8AC3E}">
        <p14:creationId xmlns:p14="http://schemas.microsoft.com/office/powerpoint/2010/main" xmlns="" val="2554325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GB" smtClean="0">
                <a:solidFill>
                  <a:schemeClr val="tx1"/>
                </a:solidFill>
              </a:rPr>
              <a:t>© DHI</a:t>
            </a:r>
            <a:endParaRPr lang="en-GB">
              <a:solidFill>
                <a:schemeClr val="tx1"/>
              </a:solidFill>
            </a:endParaRPr>
          </a:p>
        </p:txBody>
      </p:sp>
      <p:sp>
        <p:nvSpPr>
          <p:cNvPr id="4" name="Title 5"/>
          <p:cNvSpPr txBox="1">
            <a:spLocks/>
          </p:cNvSpPr>
          <p:nvPr/>
        </p:nvSpPr>
        <p:spPr>
          <a:xfrm>
            <a:off x="554192" y="128018"/>
            <a:ext cx="8035637" cy="504009"/>
          </a:xfrm>
          <a:prstGeom prst="rect">
            <a:avLst/>
          </a:prstGeom>
        </p:spPr>
        <p:txBody>
          <a:bodyPr vert="horz" lIns="0" tIns="0" rIns="0" bIns="0" rtlCol="0" anchor="b" anchorCtr="0">
            <a:normAutofit/>
          </a:bodyPr>
          <a:lstStyle>
            <a:lvl1pPr algn="l" defTabSz="914400" rtl="0" eaLnBrk="1" latinLnBrk="0" hangingPunct="1">
              <a:spcBef>
                <a:spcPct val="0"/>
              </a:spcBef>
              <a:buNone/>
              <a:defRPr sz="2400" b="0" i="0" kern="1200">
                <a:solidFill>
                  <a:schemeClr val="bg1"/>
                </a:solidFill>
                <a:latin typeface="+mj-lt"/>
                <a:ea typeface="+mj-ea"/>
                <a:cs typeface="+mj-cs"/>
              </a:defRPr>
            </a:lvl1pPr>
          </a:lstStyle>
          <a:p>
            <a:pPr fontAlgn="auto">
              <a:spcAft>
                <a:spcPts val="0"/>
              </a:spcAft>
            </a:pPr>
            <a:r>
              <a:rPr lang="en-US" dirty="0" smtClean="0">
                <a:solidFill>
                  <a:schemeClr val="tx1"/>
                </a:solidFill>
              </a:rPr>
              <a:t>The Classic Fermi Problem</a:t>
            </a:r>
            <a:endParaRPr lang="en-AU" dirty="0">
              <a:solidFill>
                <a:schemeClr val="tx1"/>
              </a:solidFill>
            </a:endParaRPr>
          </a:p>
        </p:txBody>
      </p:sp>
      <p:sp>
        <p:nvSpPr>
          <p:cNvPr id="5" name="Content Placeholder 6"/>
          <p:cNvSpPr txBox="1">
            <a:spLocks/>
          </p:cNvSpPr>
          <p:nvPr/>
        </p:nvSpPr>
        <p:spPr>
          <a:xfrm>
            <a:off x="554039" y="894231"/>
            <a:ext cx="3740944" cy="591670"/>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chemeClr val="tx1"/>
                </a:solidFill>
              </a:rPr>
              <a:t>"How many piano tuners are there in Chicago?" </a:t>
            </a:r>
            <a:endParaRPr lang="en-AU" dirty="0">
              <a:solidFill>
                <a:schemeClr val="tx1"/>
              </a:solidFill>
            </a:endParaRPr>
          </a:p>
        </p:txBody>
      </p:sp>
      <p:sp>
        <p:nvSpPr>
          <p:cNvPr id="9" name="Content Placeholder 3"/>
          <p:cNvSpPr txBox="1">
            <a:spLocks/>
          </p:cNvSpPr>
          <p:nvPr/>
        </p:nvSpPr>
        <p:spPr>
          <a:xfrm>
            <a:off x="228602" y="1590274"/>
            <a:ext cx="8915399" cy="231961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u="sng" dirty="0" smtClean="0">
                <a:solidFill>
                  <a:schemeClr val="tx1"/>
                </a:solidFill>
              </a:rPr>
              <a:t>Replace the question by (a model)</a:t>
            </a:r>
            <a:r>
              <a:rPr lang="en-US" dirty="0" smtClean="0">
                <a:solidFill>
                  <a:schemeClr val="tx1"/>
                </a:solidFill>
              </a:rPr>
              <a:t>:</a:t>
            </a:r>
          </a:p>
          <a:p>
            <a:pPr fontAlgn="auto">
              <a:spcAft>
                <a:spcPts val="0"/>
              </a:spcAft>
            </a:pPr>
            <a:r>
              <a:rPr lang="en-US" dirty="0" smtClean="0">
                <a:solidFill>
                  <a:schemeClr val="tx1"/>
                </a:solidFill>
              </a:rPr>
              <a:t>How many people live in Chicago? </a:t>
            </a:r>
          </a:p>
          <a:p>
            <a:pPr fontAlgn="auto">
              <a:spcAft>
                <a:spcPts val="0"/>
              </a:spcAft>
            </a:pPr>
            <a:r>
              <a:rPr lang="en-US" dirty="0" smtClean="0">
                <a:solidFill>
                  <a:schemeClr val="tx1"/>
                </a:solidFill>
              </a:rPr>
              <a:t>How many persons on average are in each household in Chicago? </a:t>
            </a:r>
          </a:p>
          <a:p>
            <a:pPr fontAlgn="auto">
              <a:spcAft>
                <a:spcPts val="0"/>
              </a:spcAft>
            </a:pPr>
            <a:r>
              <a:rPr lang="en-US" dirty="0" smtClean="0">
                <a:solidFill>
                  <a:schemeClr val="tx1"/>
                </a:solidFill>
              </a:rPr>
              <a:t>What fraction of households has a piano that is tuned regularly? </a:t>
            </a:r>
          </a:p>
          <a:p>
            <a:pPr fontAlgn="auto">
              <a:spcAft>
                <a:spcPts val="0"/>
              </a:spcAft>
            </a:pPr>
            <a:r>
              <a:rPr lang="en-US" dirty="0" smtClean="0">
                <a:solidFill>
                  <a:schemeClr val="tx1"/>
                </a:solidFill>
              </a:rPr>
              <a:t>How often is a piano tuned? </a:t>
            </a:r>
          </a:p>
          <a:p>
            <a:pPr fontAlgn="auto">
              <a:spcAft>
                <a:spcPts val="0"/>
              </a:spcAft>
            </a:pPr>
            <a:r>
              <a:rPr lang="en-US" dirty="0" smtClean="0">
                <a:solidFill>
                  <a:schemeClr val="tx1"/>
                </a:solidFill>
              </a:rPr>
              <a:t>How long does it take to tune a piano (with travel time)? 		</a:t>
            </a:r>
          </a:p>
          <a:p>
            <a:pPr fontAlgn="auto">
              <a:spcAft>
                <a:spcPts val="0"/>
              </a:spcAft>
            </a:pPr>
            <a:r>
              <a:rPr lang="en-US" dirty="0" smtClean="0">
                <a:solidFill>
                  <a:schemeClr val="tx1"/>
                </a:solidFill>
              </a:rPr>
              <a:t>How many hours does a piano tuner work per day/week/year? 			</a:t>
            </a:r>
          </a:p>
          <a:p>
            <a:pPr marL="0" indent="0" fontAlgn="auto">
              <a:spcAft>
                <a:spcPts val="0"/>
              </a:spcAft>
              <a:buFont typeface="Arial" pitchFamily="34" charset="0"/>
              <a:buNone/>
            </a:pPr>
            <a:endParaRPr lang="en-AU" dirty="0">
              <a:solidFill>
                <a:schemeClr val="tx1"/>
              </a:solidFill>
            </a:endParaRPr>
          </a:p>
        </p:txBody>
      </p:sp>
      <p:sp>
        <p:nvSpPr>
          <p:cNvPr id="10" name="Text Placeholder 8"/>
          <p:cNvSpPr txBox="1">
            <a:spLocks/>
          </p:cNvSpPr>
          <p:nvPr/>
        </p:nvSpPr>
        <p:spPr>
          <a:xfrm>
            <a:off x="6980599" y="314896"/>
            <a:ext cx="1370922" cy="1271316"/>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AU" sz="1600" dirty="0" smtClean="0">
                <a:solidFill>
                  <a:schemeClr val="tx1"/>
                </a:solidFill>
              </a:rPr>
              <a:t>Enrico Fermi </a:t>
            </a:r>
          </a:p>
          <a:p>
            <a:pPr marL="0" indent="0" algn="ctr" fontAlgn="auto">
              <a:spcAft>
                <a:spcPts val="0"/>
              </a:spcAft>
              <a:buNone/>
            </a:pPr>
            <a:r>
              <a:rPr lang="en-AU" sz="1600" dirty="0" smtClean="0">
                <a:solidFill>
                  <a:schemeClr val="tx1"/>
                </a:solidFill>
              </a:rPr>
              <a:t>physicist </a:t>
            </a:r>
          </a:p>
          <a:p>
            <a:pPr marL="0" indent="0" algn="ctr" fontAlgn="auto">
              <a:spcAft>
                <a:spcPts val="0"/>
              </a:spcAft>
              <a:buNone/>
            </a:pPr>
            <a:r>
              <a:rPr lang="en-AU" sz="1600" dirty="0" smtClean="0">
                <a:solidFill>
                  <a:schemeClr val="tx1"/>
                </a:solidFill>
              </a:rPr>
              <a:t>1901 – 1954</a:t>
            </a:r>
            <a:endParaRPr lang="en-AU" sz="1600" dirty="0">
              <a:solidFill>
                <a:schemeClr val="tx1"/>
              </a:solidFill>
            </a:endParaRPr>
          </a:p>
        </p:txBody>
      </p:sp>
      <p:pic>
        <p:nvPicPr>
          <p:cNvPr id="11" name="Picture 2" descr="Enrico Fermi 1943-4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26289" y="139056"/>
            <a:ext cx="1219200" cy="1510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48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da-DK" altLang="da-DK" smtClean="0"/>
              <a:t>Danish Water Forum</a:t>
            </a:r>
            <a:endParaRPr lang="en-US" altLang="da-DK" smtClean="0"/>
          </a:p>
        </p:txBody>
      </p:sp>
      <p:sp>
        <p:nvSpPr>
          <p:cNvPr id="7171" name="Content Placeholder 2"/>
          <p:cNvSpPr>
            <a:spLocks noGrp="1"/>
          </p:cNvSpPr>
          <p:nvPr>
            <p:ph idx="1"/>
          </p:nvPr>
        </p:nvSpPr>
        <p:spPr>
          <a:xfrm>
            <a:off x="685800" y="1152525"/>
            <a:ext cx="6215063" cy="3643313"/>
          </a:xfrm>
        </p:spPr>
        <p:txBody>
          <a:bodyPr/>
          <a:lstStyle/>
          <a:p>
            <a:pPr eaLnBrk="1" hangingPunct="1"/>
            <a:r>
              <a:rPr lang="da-DK" altLang="da-DK" dirty="0" err="1" smtClean="0"/>
              <a:t>Established</a:t>
            </a:r>
            <a:r>
              <a:rPr lang="da-DK" altLang="da-DK" dirty="0" smtClean="0"/>
              <a:t> in 2003</a:t>
            </a:r>
          </a:p>
          <a:p>
            <a:pPr eaLnBrk="1" hangingPunct="1"/>
            <a:r>
              <a:rPr lang="da-DK" altLang="da-DK" dirty="0" smtClean="0"/>
              <a:t>Water </a:t>
            </a:r>
            <a:r>
              <a:rPr lang="da-DK" altLang="da-DK" dirty="0" err="1" smtClean="0"/>
              <a:t>knowledge</a:t>
            </a:r>
            <a:r>
              <a:rPr lang="da-DK" altLang="da-DK" dirty="0" smtClean="0"/>
              <a:t> </a:t>
            </a:r>
            <a:r>
              <a:rPr lang="da-DK" altLang="da-DK" dirty="0" err="1" smtClean="0"/>
              <a:t>network</a:t>
            </a:r>
            <a:r>
              <a:rPr lang="da-DK" altLang="da-DK" dirty="0" smtClean="0"/>
              <a:t> of Danish </a:t>
            </a:r>
            <a:r>
              <a:rPr lang="da-DK" altLang="da-DK" dirty="0" err="1" smtClean="0"/>
              <a:t>stakeholders</a:t>
            </a:r>
            <a:endParaRPr lang="da-DK" altLang="da-DK" dirty="0" smtClean="0"/>
          </a:p>
          <a:p>
            <a:pPr eaLnBrk="1" hangingPunct="1"/>
            <a:r>
              <a:rPr lang="en-GB" altLang="da-DK" dirty="0" smtClean="0"/>
              <a:t>&gt;50 members: Universities, Producers of equipment, Consultants, Water Companies, Authorities, NGO’s etc.</a:t>
            </a:r>
          </a:p>
          <a:p>
            <a:pPr eaLnBrk="1" hangingPunct="1"/>
            <a:r>
              <a:rPr lang="da-DK" altLang="da-DK" dirty="0" smtClean="0"/>
              <a:t>Support to the Danish </a:t>
            </a:r>
            <a:r>
              <a:rPr lang="da-DK" altLang="da-DK" dirty="0" err="1" smtClean="0"/>
              <a:t>water</a:t>
            </a:r>
            <a:r>
              <a:rPr lang="da-DK" altLang="da-DK" dirty="0" smtClean="0"/>
              <a:t> research society</a:t>
            </a:r>
          </a:p>
          <a:p>
            <a:pPr eaLnBrk="1" hangingPunct="1"/>
            <a:r>
              <a:rPr lang="da-DK" altLang="da-DK" dirty="0" smtClean="0"/>
              <a:t>Support to the Danish </a:t>
            </a:r>
            <a:r>
              <a:rPr lang="da-DK" altLang="da-DK" dirty="0" err="1" smtClean="0"/>
              <a:t>Ministry</a:t>
            </a:r>
            <a:r>
              <a:rPr lang="da-DK" altLang="da-DK" dirty="0" smtClean="0"/>
              <a:t> of </a:t>
            </a:r>
            <a:r>
              <a:rPr lang="da-DK" altLang="da-DK" dirty="0" err="1" smtClean="0"/>
              <a:t>Foreign</a:t>
            </a:r>
            <a:r>
              <a:rPr lang="da-DK" altLang="da-DK" dirty="0" smtClean="0"/>
              <a:t> Affairs</a:t>
            </a:r>
          </a:p>
          <a:p>
            <a:pPr eaLnBrk="1" hangingPunct="1"/>
            <a:r>
              <a:rPr lang="da-DK" altLang="da-DK" dirty="0" smtClean="0"/>
              <a:t>Promotion of Danish </a:t>
            </a:r>
            <a:r>
              <a:rPr lang="da-DK" altLang="da-DK" dirty="0" err="1" smtClean="0"/>
              <a:t>knowledge</a:t>
            </a:r>
            <a:r>
              <a:rPr lang="da-DK" altLang="da-DK" dirty="0" smtClean="0"/>
              <a:t> </a:t>
            </a:r>
            <a:r>
              <a:rPr lang="da-DK" altLang="da-DK" dirty="0" err="1" smtClean="0"/>
              <a:t>through</a:t>
            </a:r>
            <a:r>
              <a:rPr lang="da-DK" altLang="da-DK" dirty="0" smtClean="0"/>
              <a:t> </a:t>
            </a:r>
            <a:r>
              <a:rPr lang="da-DK" altLang="da-DK" dirty="0" err="1" smtClean="0"/>
              <a:t>export</a:t>
            </a:r>
            <a:endParaRPr lang="da-DK" altLang="da-DK" dirty="0" smtClean="0"/>
          </a:p>
          <a:p>
            <a:pPr eaLnBrk="1" hangingPunct="1"/>
            <a:r>
              <a:rPr lang="da-DK" altLang="da-DK" dirty="0" smtClean="0"/>
              <a:t>Promotion of </a:t>
            </a:r>
            <a:r>
              <a:rPr lang="da-DK" altLang="da-DK" dirty="0" err="1" smtClean="0"/>
              <a:t>knowledge</a:t>
            </a:r>
            <a:r>
              <a:rPr lang="da-DK" altLang="da-DK" dirty="0" smtClean="0"/>
              <a:t> </a:t>
            </a:r>
            <a:r>
              <a:rPr lang="da-DK" altLang="da-DK" dirty="0" err="1" smtClean="0"/>
              <a:t>sharing</a:t>
            </a:r>
            <a:r>
              <a:rPr lang="da-DK" altLang="da-DK" dirty="0" smtClean="0"/>
              <a:t> in Denmark</a:t>
            </a:r>
          </a:p>
          <a:p>
            <a:pPr eaLnBrk="1" hangingPunct="1"/>
            <a:r>
              <a:rPr lang="da-DK" altLang="da-DK" dirty="0" smtClean="0"/>
              <a:t>Office in India</a:t>
            </a:r>
          </a:p>
          <a:p>
            <a:pPr eaLnBrk="1" hangingPunct="1"/>
            <a:endParaRPr lang="da-DK" altLang="da-DK" dirty="0" smtClean="0"/>
          </a:p>
          <a:p>
            <a:pPr eaLnBrk="1" hangingPunct="1"/>
            <a:endParaRPr lang="en-US" altLang="da-DK" dirty="0" smtClean="0"/>
          </a:p>
        </p:txBody>
      </p:sp>
      <p:sp>
        <p:nvSpPr>
          <p:cNvPr id="2" name="TextBox 1"/>
          <p:cNvSpPr txBox="1"/>
          <p:nvPr/>
        </p:nvSpPr>
        <p:spPr>
          <a:xfrm>
            <a:off x="685800" y="4298007"/>
            <a:ext cx="7029450" cy="461665"/>
          </a:xfrm>
          <a:prstGeom prst="rect">
            <a:avLst/>
          </a:prstGeom>
          <a:noFill/>
        </p:spPr>
        <p:txBody>
          <a:bodyPr wrap="square" rtlCol="0">
            <a:spAutoFit/>
          </a:bodyPr>
          <a:lstStyle/>
          <a:p>
            <a:r>
              <a:rPr lang="da-DK" altLang="da-DK" sz="2400" dirty="0" err="1"/>
              <a:t>Your</a:t>
            </a:r>
            <a:r>
              <a:rPr lang="da-DK" altLang="da-DK" sz="2400" dirty="0"/>
              <a:t> gateway to </a:t>
            </a:r>
            <a:r>
              <a:rPr lang="da-DK" altLang="da-DK" sz="2400" dirty="0" smtClean="0"/>
              <a:t>Danish Water Technology!</a:t>
            </a:r>
          </a:p>
        </p:txBody>
      </p:sp>
    </p:spTree>
    <p:extLst>
      <p:ext uri="{BB962C8B-B14F-4D97-AF65-F5344CB8AC3E}">
        <p14:creationId xmlns:p14="http://schemas.microsoft.com/office/powerpoint/2010/main" xmlns="" val="873106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228602" y="1590274"/>
            <a:ext cx="8915399" cy="231961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u="sng" dirty="0" smtClean="0">
                <a:solidFill>
                  <a:schemeClr val="tx1"/>
                </a:solidFill>
              </a:rPr>
              <a:t>Replace the question by (a model)</a:t>
            </a:r>
            <a:r>
              <a:rPr lang="en-US" dirty="0" smtClean="0">
                <a:solidFill>
                  <a:schemeClr val="tx1"/>
                </a:solidFill>
              </a:rPr>
              <a:t>:</a:t>
            </a:r>
          </a:p>
          <a:p>
            <a:pPr fontAlgn="auto">
              <a:spcAft>
                <a:spcPts val="0"/>
              </a:spcAft>
            </a:pPr>
            <a:r>
              <a:rPr lang="en-US" dirty="0" smtClean="0">
                <a:solidFill>
                  <a:schemeClr val="tx1"/>
                </a:solidFill>
              </a:rPr>
              <a:t>How many people live in Chicago? </a:t>
            </a:r>
          </a:p>
          <a:p>
            <a:pPr fontAlgn="auto">
              <a:spcAft>
                <a:spcPts val="0"/>
              </a:spcAft>
            </a:pPr>
            <a:r>
              <a:rPr lang="en-US" dirty="0" smtClean="0">
                <a:solidFill>
                  <a:schemeClr val="tx1"/>
                </a:solidFill>
              </a:rPr>
              <a:t>How many persons on average are in each household in Chicago? </a:t>
            </a:r>
          </a:p>
          <a:p>
            <a:pPr fontAlgn="auto">
              <a:spcAft>
                <a:spcPts val="0"/>
              </a:spcAft>
            </a:pPr>
            <a:r>
              <a:rPr lang="en-US" dirty="0" smtClean="0">
                <a:solidFill>
                  <a:schemeClr val="tx1"/>
                </a:solidFill>
              </a:rPr>
              <a:t>What fraction of households has a piano that is tuned regularly? </a:t>
            </a:r>
          </a:p>
          <a:p>
            <a:pPr fontAlgn="auto">
              <a:spcAft>
                <a:spcPts val="0"/>
              </a:spcAft>
            </a:pPr>
            <a:r>
              <a:rPr lang="en-US" dirty="0" smtClean="0">
                <a:solidFill>
                  <a:schemeClr val="tx1"/>
                </a:solidFill>
              </a:rPr>
              <a:t>How often is a piano tuned? </a:t>
            </a:r>
          </a:p>
          <a:p>
            <a:pPr fontAlgn="auto">
              <a:spcAft>
                <a:spcPts val="0"/>
              </a:spcAft>
            </a:pPr>
            <a:r>
              <a:rPr lang="en-US" dirty="0" smtClean="0">
                <a:solidFill>
                  <a:schemeClr val="tx1"/>
                </a:solidFill>
              </a:rPr>
              <a:t>How long does it take to tune a piano (with travel time)? 		</a:t>
            </a:r>
          </a:p>
          <a:p>
            <a:pPr fontAlgn="auto">
              <a:spcAft>
                <a:spcPts val="0"/>
              </a:spcAft>
            </a:pPr>
            <a:r>
              <a:rPr lang="en-US" dirty="0" smtClean="0">
                <a:solidFill>
                  <a:schemeClr val="tx1"/>
                </a:solidFill>
              </a:rPr>
              <a:t>How many hours does a piano tuner work per day/week/year? 			</a:t>
            </a:r>
          </a:p>
          <a:p>
            <a:pPr marL="0" indent="0" fontAlgn="auto">
              <a:spcAft>
                <a:spcPts val="0"/>
              </a:spcAft>
              <a:buFont typeface="Arial" pitchFamily="34" charset="0"/>
              <a:buNone/>
            </a:pPr>
            <a:endParaRPr lang="en-AU" dirty="0">
              <a:solidFill>
                <a:schemeClr val="tx1"/>
              </a:solidFill>
            </a:endParaRPr>
          </a:p>
        </p:txBody>
      </p:sp>
      <p:sp>
        <p:nvSpPr>
          <p:cNvPr id="3" name="Footer Placeholder 2"/>
          <p:cNvSpPr>
            <a:spLocks noGrp="1"/>
          </p:cNvSpPr>
          <p:nvPr>
            <p:ph type="ftr" sz="quarter" idx="3"/>
          </p:nvPr>
        </p:nvSpPr>
        <p:spPr>
          <a:xfrm>
            <a:off x="251522" y="4820116"/>
            <a:ext cx="1416133" cy="132608"/>
          </a:xfrm>
        </p:spPr>
        <p:txBody>
          <a:bodyPr/>
          <a:lstStyle/>
          <a:p>
            <a:r>
              <a:rPr lang="en-GB" smtClean="0">
                <a:solidFill>
                  <a:schemeClr val="tx1"/>
                </a:solidFill>
              </a:rPr>
              <a:t>© DHI</a:t>
            </a:r>
            <a:endParaRPr lang="en-GB">
              <a:solidFill>
                <a:schemeClr val="tx1"/>
              </a:solidFill>
            </a:endParaRPr>
          </a:p>
        </p:txBody>
      </p:sp>
      <p:sp>
        <p:nvSpPr>
          <p:cNvPr id="4" name="Title 5"/>
          <p:cNvSpPr txBox="1">
            <a:spLocks/>
          </p:cNvSpPr>
          <p:nvPr/>
        </p:nvSpPr>
        <p:spPr>
          <a:xfrm>
            <a:off x="554192" y="128018"/>
            <a:ext cx="8035637" cy="504009"/>
          </a:xfrm>
          <a:prstGeom prst="rect">
            <a:avLst/>
          </a:prstGeom>
        </p:spPr>
        <p:txBody>
          <a:bodyPr vert="horz" lIns="0" tIns="0" rIns="0" bIns="0" rtlCol="0" anchor="b" anchorCtr="0">
            <a:normAutofit/>
          </a:bodyPr>
          <a:lstStyle>
            <a:lvl1pPr algn="l" defTabSz="914400" rtl="0" eaLnBrk="1" latinLnBrk="0" hangingPunct="1">
              <a:spcBef>
                <a:spcPct val="0"/>
              </a:spcBef>
              <a:buNone/>
              <a:defRPr sz="2400" b="0" i="0" kern="1200">
                <a:solidFill>
                  <a:schemeClr val="bg1"/>
                </a:solidFill>
                <a:latin typeface="+mj-lt"/>
                <a:ea typeface="+mj-ea"/>
                <a:cs typeface="+mj-cs"/>
              </a:defRPr>
            </a:lvl1pPr>
          </a:lstStyle>
          <a:p>
            <a:pPr fontAlgn="auto">
              <a:spcAft>
                <a:spcPts val="0"/>
              </a:spcAft>
            </a:pPr>
            <a:r>
              <a:rPr lang="en-US" dirty="0" smtClean="0">
                <a:solidFill>
                  <a:schemeClr val="tx1"/>
                </a:solidFill>
              </a:rPr>
              <a:t>The Classic Fermi Problem</a:t>
            </a:r>
            <a:endParaRPr lang="en-AU" dirty="0">
              <a:solidFill>
                <a:schemeClr val="tx1"/>
              </a:solidFill>
            </a:endParaRPr>
          </a:p>
        </p:txBody>
      </p:sp>
      <p:sp>
        <p:nvSpPr>
          <p:cNvPr id="5" name="Content Placeholder 6"/>
          <p:cNvSpPr txBox="1">
            <a:spLocks/>
          </p:cNvSpPr>
          <p:nvPr/>
        </p:nvSpPr>
        <p:spPr>
          <a:xfrm>
            <a:off x="554039" y="894231"/>
            <a:ext cx="3740944" cy="591670"/>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chemeClr val="tx1"/>
                </a:solidFill>
              </a:rPr>
              <a:t>"How many piano tuners are there in Chicago?" </a:t>
            </a:r>
            <a:endParaRPr lang="en-AU" dirty="0">
              <a:solidFill>
                <a:schemeClr val="tx1"/>
              </a:solidFill>
            </a:endParaRPr>
          </a:p>
        </p:txBody>
      </p:sp>
      <p:sp>
        <p:nvSpPr>
          <p:cNvPr id="6" name="Text Placeholder 8"/>
          <p:cNvSpPr txBox="1">
            <a:spLocks/>
          </p:cNvSpPr>
          <p:nvPr/>
        </p:nvSpPr>
        <p:spPr>
          <a:xfrm>
            <a:off x="6980599" y="314896"/>
            <a:ext cx="1370922" cy="1271316"/>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AU" sz="1600" dirty="0" smtClean="0">
                <a:solidFill>
                  <a:schemeClr val="tx1"/>
                </a:solidFill>
              </a:rPr>
              <a:t>Enrico Fermi </a:t>
            </a:r>
          </a:p>
          <a:p>
            <a:pPr marL="0" indent="0" algn="ctr" fontAlgn="auto">
              <a:spcAft>
                <a:spcPts val="0"/>
              </a:spcAft>
              <a:buNone/>
            </a:pPr>
            <a:r>
              <a:rPr lang="en-AU" sz="1600" dirty="0" smtClean="0">
                <a:solidFill>
                  <a:schemeClr val="tx1"/>
                </a:solidFill>
              </a:rPr>
              <a:t>physicist </a:t>
            </a:r>
          </a:p>
          <a:p>
            <a:pPr marL="0" indent="0" algn="ctr" fontAlgn="auto">
              <a:spcAft>
                <a:spcPts val="0"/>
              </a:spcAft>
              <a:buNone/>
            </a:pPr>
            <a:r>
              <a:rPr lang="en-AU" sz="1600" dirty="0" smtClean="0">
                <a:solidFill>
                  <a:schemeClr val="tx1"/>
                </a:solidFill>
              </a:rPr>
              <a:t>1901 – 1954</a:t>
            </a:r>
            <a:endParaRPr lang="en-AU" sz="1600" dirty="0">
              <a:solidFill>
                <a:schemeClr val="tx1"/>
              </a:solidFill>
            </a:endParaRPr>
          </a:p>
        </p:txBody>
      </p:sp>
      <p:pic>
        <p:nvPicPr>
          <p:cNvPr id="7" name="Picture 2" descr="Enrico Fermi 1943-4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26289" y="139056"/>
            <a:ext cx="1219200" cy="15106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3"/>
          <p:cNvSpPr txBox="1">
            <a:spLocks/>
          </p:cNvSpPr>
          <p:nvPr/>
        </p:nvSpPr>
        <p:spPr>
          <a:xfrm>
            <a:off x="228604" y="1960353"/>
            <a:ext cx="8915399" cy="2319617"/>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smtClean="0">
                <a:solidFill>
                  <a:schemeClr val="tx1"/>
                </a:solidFill>
              </a:rPr>
              <a:t>How many people live in Chicago? </a:t>
            </a:r>
            <a:r>
              <a:rPr lang="en-US" dirty="0" smtClean="0">
                <a:solidFill>
                  <a:srgbClr val="FF0000"/>
                </a:solidFill>
              </a:rPr>
              <a:t>~9,000,000 people</a:t>
            </a:r>
          </a:p>
          <a:p>
            <a:pPr fontAlgn="auto">
              <a:spcAft>
                <a:spcPts val="0"/>
              </a:spcAft>
            </a:pPr>
            <a:r>
              <a:rPr lang="en-US" dirty="0" smtClean="0">
                <a:solidFill>
                  <a:schemeClr val="tx1"/>
                </a:solidFill>
              </a:rPr>
              <a:t>How many persons on average are in each household in Chicago? </a:t>
            </a:r>
            <a:r>
              <a:rPr lang="en-US" dirty="0">
                <a:solidFill>
                  <a:srgbClr val="FF0000"/>
                </a:solidFill>
              </a:rPr>
              <a:t>~ </a:t>
            </a:r>
            <a:r>
              <a:rPr lang="en-US" dirty="0" smtClean="0">
                <a:solidFill>
                  <a:srgbClr val="FF0000"/>
                </a:solidFill>
              </a:rPr>
              <a:t>2</a:t>
            </a:r>
          </a:p>
          <a:p>
            <a:pPr fontAlgn="auto">
              <a:spcAft>
                <a:spcPts val="0"/>
              </a:spcAft>
            </a:pPr>
            <a:r>
              <a:rPr lang="en-US" dirty="0" smtClean="0">
                <a:solidFill>
                  <a:schemeClr val="tx1"/>
                </a:solidFill>
              </a:rPr>
              <a:t>What fraction of households has a piano that is tuned regularly? </a:t>
            </a:r>
            <a:r>
              <a:rPr lang="en-US" dirty="0">
                <a:solidFill>
                  <a:srgbClr val="FF0000"/>
                </a:solidFill>
              </a:rPr>
              <a:t>~ </a:t>
            </a:r>
            <a:r>
              <a:rPr lang="en-US" dirty="0" smtClean="0">
                <a:solidFill>
                  <a:srgbClr val="FF0000"/>
                </a:solidFill>
              </a:rPr>
              <a:t>1 in 20</a:t>
            </a:r>
          </a:p>
          <a:p>
            <a:pPr fontAlgn="auto">
              <a:spcAft>
                <a:spcPts val="0"/>
              </a:spcAft>
            </a:pPr>
            <a:r>
              <a:rPr lang="en-US" dirty="0" smtClean="0">
                <a:solidFill>
                  <a:schemeClr val="tx1"/>
                </a:solidFill>
              </a:rPr>
              <a:t>How often is a piano tuned? </a:t>
            </a:r>
            <a:r>
              <a:rPr lang="en-US" dirty="0">
                <a:solidFill>
                  <a:srgbClr val="FF0000"/>
                </a:solidFill>
              </a:rPr>
              <a:t>~ </a:t>
            </a:r>
            <a:r>
              <a:rPr lang="en-US" dirty="0" smtClean="0">
                <a:solidFill>
                  <a:srgbClr val="FF0000"/>
                </a:solidFill>
              </a:rPr>
              <a:t>Once per year</a:t>
            </a:r>
          </a:p>
          <a:p>
            <a:pPr fontAlgn="auto">
              <a:spcAft>
                <a:spcPts val="0"/>
              </a:spcAft>
            </a:pPr>
            <a:r>
              <a:rPr lang="en-US" dirty="0" smtClean="0">
                <a:solidFill>
                  <a:schemeClr val="tx1"/>
                </a:solidFill>
              </a:rPr>
              <a:t>How long does it take to tune a piano (with travel time)? </a:t>
            </a:r>
            <a:r>
              <a:rPr lang="en-US" dirty="0" smtClean="0">
                <a:solidFill>
                  <a:srgbClr val="FF0000"/>
                </a:solidFill>
              </a:rPr>
              <a:t>~ 2 hours</a:t>
            </a:r>
          </a:p>
          <a:p>
            <a:pPr fontAlgn="auto">
              <a:spcAft>
                <a:spcPts val="0"/>
              </a:spcAft>
            </a:pPr>
            <a:r>
              <a:rPr lang="en-US" dirty="0" smtClean="0">
                <a:solidFill>
                  <a:schemeClr val="tx1"/>
                </a:solidFill>
              </a:rPr>
              <a:t>How many hours does a piano tuner work per day/week/year? </a:t>
            </a:r>
          </a:p>
          <a:p>
            <a:pPr marL="0" indent="0" fontAlgn="auto">
              <a:spcAft>
                <a:spcPts val="0"/>
              </a:spcAft>
              <a:buNone/>
            </a:pPr>
            <a:r>
              <a:rPr lang="en-US" dirty="0">
                <a:solidFill>
                  <a:schemeClr val="tx1"/>
                </a:solidFill>
              </a:rPr>
              <a:t>	</a:t>
            </a:r>
            <a:r>
              <a:rPr lang="en-US" dirty="0" smtClean="0">
                <a:solidFill>
                  <a:schemeClr val="tx1"/>
                </a:solidFill>
              </a:rPr>
              <a:t>		</a:t>
            </a:r>
            <a:r>
              <a:rPr lang="en-US" dirty="0">
                <a:solidFill>
                  <a:schemeClr val="tx1"/>
                </a:solidFill>
              </a:rPr>
              <a:t> </a:t>
            </a:r>
            <a:r>
              <a:rPr lang="en-US" dirty="0" smtClean="0">
                <a:solidFill>
                  <a:schemeClr val="tx1"/>
                </a:solidFill>
              </a:rPr>
              <a:t>			</a:t>
            </a:r>
            <a:r>
              <a:rPr lang="en-US" dirty="0" smtClean="0">
                <a:solidFill>
                  <a:srgbClr val="FF0000"/>
                </a:solidFill>
              </a:rPr>
              <a:t>8 </a:t>
            </a:r>
            <a:r>
              <a:rPr lang="en-US" dirty="0" err="1" smtClean="0">
                <a:solidFill>
                  <a:srgbClr val="FF0000"/>
                </a:solidFill>
              </a:rPr>
              <a:t>hrs</a:t>
            </a:r>
            <a:r>
              <a:rPr lang="en-US" dirty="0" smtClean="0">
                <a:solidFill>
                  <a:srgbClr val="FF0000"/>
                </a:solidFill>
              </a:rPr>
              <a:t>/5 days/50 weeks</a:t>
            </a:r>
          </a:p>
          <a:p>
            <a:pPr marL="0" indent="0" fontAlgn="auto">
              <a:spcAft>
                <a:spcPts val="0"/>
              </a:spcAft>
              <a:buFont typeface="Arial" pitchFamily="34" charset="0"/>
              <a:buNone/>
            </a:pPr>
            <a:endParaRPr lang="en-AU" dirty="0">
              <a:solidFill>
                <a:schemeClr val="tx1"/>
              </a:solidFill>
            </a:endParaRPr>
          </a:p>
        </p:txBody>
      </p:sp>
      <p:sp>
        <p:nvSpPr>
          <p:cNvPr id="9" name="Content Placeholder 6"/>
          <p:cNvSpPr txBox="1">
            <a:spLocks/>
          </p:cNvSpPr>
          <p:nvPr/>
        </p:nvSpPr>
        <p:spPr>
          <a:xfrm>
            <a:off x="979884" y="4295989"/>
            <a:ext cx="5741526" cy="591670"/>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dirty="0" smtClean="0">
                <a:solidFill>
                  <a:srgbClr val="FF0000"/>
                </a:solidFill>
              </a:rPr>
              <a:t>= ~ 225 piano tuners</a:t>
            </a:r>
          </a:p>
          <a:p>
            <a:pPr marL="0" indent="0" algn="ctr" fontAlgn="auto">
              <a:spcAft>
                <a:spcPts val="0"/>
              </a:spcAft>
              <a:buFont typeface="Arial" pitchFamily="34" charset="0"/>
              <a:buNone/>
            </a:pPr>
            <a:r>
              <a:rPr lang="en-US" dirty="0" smtClean="0">
                <a:solidFill>
                  <a:schemeClr val="tx1"/>
                </a:solidFill>
              </a:rPr>
              <a:t>Actual number of piano tuners is ~ 290 !</a:t>
            </a:r>
          </a:p>
          <a:p>
            <a:pPr marL="0" indent="0" algn="ctr" fontAlgn="auto">
              <a:spcAft>
                <a:spcPts val="0"/>
              </a:spcAft>
              <a:buFont typeface="Arial" pitchFamily="34" charset="0"/>
              <a:buNone/>
            </a:pPr>
            <a:endParaRPr lang="en-AU" dirty="0">
              <a:solidFill>
                <a:schemeClr val="tx1"/>
              </a:solidFill>
            </a:endParaRPr>
          </a:p>
        </p:txBody>
      </p:sp>
    </p:spTree>
    <p:extLst>
      <p:ext uri="{BB962C8B-B14F-4D97-AF65-F5344CB8AC3E}">
        <p14:creationId xmlns:p14="http://schemas.microsoft.com/office/powerpoint/2010/main" xmlns="" val="3478922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237792"/>
            <a:ext cx="9142413" cy="593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Text Box 5"/>
          <p:cNvSpPr txBox="1">
            <a:spLocks noChangeArrowheads="1"/>
          </p:cNvSpPr>
          <p:nvPr/>
        </p:nvSpPr>
        <p:spPr bwMode="auto">
          <a:xfrm>
            <a:off x="2661920" y="1106835"/>
            <a:ext cx="6380480" cy="3847207"/>
          </a:xfrm>
          <a:prstGeom prst="rect">
            <a:avLst/>
          </a:prstGeom>
          <a:solidFill>
            <a:srgbClr val="0000FF">
              <a:alpha val="69804"/>
            </a:srgbClr>
          </a:solidFill>
          <a:ln w="25400" algn="ctr">
            <a:noFill/>
            <a:miter lim="800000"/>
            <a:headEnd/>
            <a:tailEnd/>
          </a:ln>
        </p:spPr>
        <p:txBody>
          <a:bodyPr wrap="square">
            <a:spAutoFit/>
          </a:bodyPr>
          <a:lstStyle/>
          <a:p>
            <a:pPr algn="l"/>
            <a:r>
              <a:rPr lang="en-GB" sz="2400" dirty="0" smtClean="0">
                <a:solidFill>
                  <a:srgbClr val="FFFFFF"/>
                </a:solidFill>
              </a:rPr>
              <a:t>Water management is in silos</a:t>
            </a:r>
          </a:p>
          <a:p>
            <a:pPr algn="l"/>
            <a:endParaRPr lang="en-GB" sz="2400" dirty="0">
              <a:solidFill>
                <a:srgbClr val="FFFFFF"/>
              </a:solidFill>
            </a:endParaRPr>
          </a:p>
          <a:p>
            <a:pPr algn="l"/>
            <a:endParaRPr lang="en-GB" sz="2800" dirty="0" smtClean="0">
              <a:solidFill>
                <a:srgbClr val="FFFFFF"/>
              </a:solidFill>
            </a:endParaRPr>
          </a:p>
          <a:p>
            <a:pPr algn="l"/>
            <a:endParaRPr lang="en-GB" sz="2400" dirty="0" smtClean="0">
              <a:solidFill>
                <a:srgbClr val="FFFFFF"/>
              </a:solidFill>
            </a:endParaRPr>
          </a:p>
          <a:p>
            <a:pPr algn="l"/>
            <a:endParaRPr lang="en-GB" sz="2400" dirty="0">
              <a:solidFill>
                <a:srgbClr val="FFFFFF"/>
              </a:solidFill>
            </a:endParaRPr>
          </a:p>
          <a:p>
            <a:pPr algn="l"/>
            <a:endParaRPr lang="en-GB" sz="2400" dirty="0" smtClean="0">
              <a:solidFill>
                <a:srgbClr val="FFFFFF"/>
              </a:solidFill>
            </a:endParaRPr>
          </a:p>
          <a:p>
            <a:pPr algn="l"/>
            <a:r>
              <a:rPr lang="en-GB" sz="2400" dirty="0" smtClean="0">
                <a:solidFill>
                  <a:srgbClr val="FFFFFF"/>
                </a:solidFill>
              </a:rPr>
              <a:t>Do we have enough data?</a:t>
            </a:r>
          </a:p>
          <a:p>
            <a:pPr marL="457200" indent="-457200" algn="l">
              <a:buFont typeface="Wingdings" panose="05000000000000000000" pitchFamily="2" charset="2"/>
              <a:buChar char="Ø"/>
            </a:pPr>
            <a:r>
              <a:rPr lang="en-GB" sz="2400" dirty="0" smtClean="0">
                <a:solidFill>
                  <a:srgbClr val="FFFFFF"/>
                </a:solidFill>
              </a:rPr>
              <a:t>Never enough data</a:t>
            </a:r>
          </a:p>
          <a:p>
            <a:pPr marL="457200" indent="-457200" algn="l">
              <a:buFont typeface="Wingdings" panose="05000000000000000000" pitchFamily="2" charset="2"/>
              <a:buChar char="Ø"/>
            </a:pPr>
            <a:r>
              <a:rPr lang="en-GB" sz="2400" dirty="0" smtClean="0">
                <a:solidFill>
                  <a:srgbClr val="FFFFFF"/>
                </a:solidFill>
              </a:rPr>
              <a:t>Data is also a skills/people issue</a:t>
            </a:r>
          </a:p>
          <a:p>
            <a:pPr marL="457200" indent="-457200" algn="l">
              <a:buFont typeface="Wingdings" panose="05000000000000000000" pitchFamily="2" charset="2"/>
              <a:buChar char="Ø"/>
            </a:pPr>
            <a:r>
              <a:rPr lang="en-GB" sz="2400" dirty="0" smtClean="0">
                <a:solidFill>
                  <a:srgbClr val="FFFFFF"/>
                </a:solidFill>
              </a:rPr>
              <a:t>Accuracy is a management decision</a:t>
            </a:r>
          </a:p>
        </p:txBody>
      </p:sp>
      <p:grpSp>
        <p:nvGrpSpPr>
          <p:cNvPr id="30" name="Group 29"/>
          <p:cNvGrpSpPr/>
          <p:nvPr/>
        </p:nvGrpSpPr>
        <p:grpSpPr>
          <a:xfrm>
            <a:off x="3505722" y="1608443"/>
            <a:ext cx="4592608" cy="1817460"/>
            <a:chOff x="4142609" y="2559852"/>
            <a:chExt cx="4592608" cy="1817460"/>
          </a:xfrm>
        </p:grpSpPr>
        <p:pic>
          <p:nvPicPr>
            <p:cNvPr id="31"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162406" y="2559852"/>
              <a:ext cx="4572811" cy="14127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TextBox 31"/>
            <p:cNvSpPr txBox="1"/>
            <p:nvPr/>
          </p:nvSpPr>
          <p:spPr>
            <a:xfrm>
              <a:off x="4142609" y="3915647"/>
              <a:ext cx="1143262" cy="276999"/>
            </a:xfrm>
            <a:prstGeom prst="rect">
              <a:avLst/>
            </a:prstGeom>
            <a:noFill/>
          </p:spPr>
          <p:txBody>
            <a:bodyPr wrap="none" rtlCol="0">
              <a:spAutoFit/>
            </a:bodyPr>
            <a:lstStyle/>
            <a:p>
              <a:r>
                <a:rPr lang="da-DK" sz="1200" b="1" dirty="0" err="1" smtClean="0">
                  <a:solidFill>
                    <a:schemeClr val="bg1"/>
                  </a:solidFill>
                </a:rPr>
                <a:t>Groundwater</a:t>
              </a:r>
              <a:endParaRPr lang="en-AU" sz="1200" b="1" dirty="0">
                <a:solidFill>
                  <a:schemeClr val="bg1"/>
                </a:solidFill>
              </a:endParaRPr>
            </a:p>
          </p:txBody>
        </p:sp>
        <p:sp>
          <p:nvSpPr>
            <p:cNvPr id="33" name="TextBox 32"/>
            <p:cNvSpPr txBox="1"/>
            <p:nvPr/>
          </p:nvSpPr>
          <p:spPr>
            <a:xfrm>
              <a:off x="5506328" y="3915647"/>
              <a:ext cx="784960" cy="461665"/>
            </a:xfrm>
            <a:prstGeom prst="rect">
              <a:avLst/>
            </a:prstGeom>
            <a:noFill/>
          </p:spPr>
          <p:txBody>
            <a:bodyPr wrap="square" rtlCol="0">
              <a:spAutoFit/>
            </a:bodyPr>
            <a:lstStyle/>
            <a:p>
              <a:pPr algn="ctr"/>
              <a:r>
                <a:rPr lang="da-DK" sz="1200" b="1" dirty="0" smtClean="0">
                  <a:solidFill>
                    <a:schemeClr val="bg1"/>
                  </a:solidFill>
                </a:rPr>
                <a:t>Surface </a:t>
              </a:r>
              <a:r>
                <a:rPr lang="da-DK" sz="1200" b="1" dirty="0" err="1" smtClean="0">
                  <a:solidFill>
                    <a:schemeClr val="bg1"/>
                  </a:solidFill>
                </a:rPr>
                <a:t>water</a:t>
              </a:r>
              <a:endParaRPr lang="en-AU" sz="1200" b="1" dirty="0">
                <a:solidFill>
                  <a:schemeClr val="bg1"/>
                </a:solidFill>
              </a:endParaRPr>
            </a:p>
          </p:txBody>
        </p:sp>
        <p:sp>
          <p:nvSpPr>
            <p:cNvPr id="34" name="TextBox 33"/>
            <p:cNvSpPr txBox="1"/>
            <p:nvPr/>
          </p:nvSpPr>
          <p:spPr>
            <a:xfrm>
              <a:off x="6586448" y="3915647"/>
              <a:ext cx="784960" cy="461665"/>
            </a:xfrm>
            <a:prstGeom prst="rect">
              <a:avLst/>
            </a:prstGeom>
            <a:noFill/>
          </p:spPr>
          <p:txBody>
            <a:bodyPr wrap="square" rtlCol="0">
              <a:spAutoFit/>
            </a:bodyPr>
            <a:lstStyle/>
            <a:p>
              <a:pPr algn="ctr"/>
              <a:r>
                <a:rPr lang="da-DK" sz="1200" b="1" dirty="0" err="1" smtClean="0">
                  <a:solidFill>
                    <a:schemeClr val="bg1"/>
                  </a:solidFill>
                </a:rPr>
                <a:t>Soil</a:t>
              </a:r>
              <a:r>
                <a:rPr lang="da-DK" sz="1200" b="1" dirty="0" smtClean="0">
                  <a:solidFill>
                    <a:schemeClr val="bg1"/>
                  </a:solidFill>
                </a:rPr>
                <a:t> Science</a:t>
              </a:r>
              <a:endParaRPr lang="en-AU" sz="1200" b="1" dirty="0">
                <a:solidFill>
                  <a:schemeClr val="bg1"/>
                </a:solidFill>
              </a:endParaRPr>
            </a:p>
          </p:txBody>
        </p:sp>
        <p:sp>
          <p:nvSpPr>
            <p:cNvPr id="35" name="TextBox 34"/>
            <p:cNvSpPr txBox="1"/>
            <p:nvPr/>
          </p:nvSpPr>
          <p:spPr>
            <a:xfrm>
              <a:off x="7810584" y="3915647"/>
              <a:ext cx="784960" cy="276999"/>
            </a:xfrm>
            <a:prstGeom prst="rect">
              <a:avLst/>
            </a:prstGeom>
            <a:noFill/>
          </p:spPr>
          <p:txBody>
            <a:bodyPr wrap="square" rtlCol="0">
              <a:spAutoFit/>
            </a:bodyPr>
            <a:lstStyle/>
            <a:p>
              <a:pPr algn="ctr"/>
              <a:r>
                <a:rPr lang="da-DK" sz="1200" b="1" dirty="0" err="1" smtClean="0">
                  <a:solidFill>
                    <a:schemeClr val="bg1"/>
                  </a:solidFill>
                </a:rPr>
                <a:t>Ecology</a:t>
              </a:r>
              <a:endParaRPr lang="en-AU" sz="1200" b="1" dirty="0">
                <a:solidFill>
                  <a:schemeClr val="bg1"/>
                </a:solidFill>
              </a:endParaRPr>
            </a:p>
          </p:txBody>
        </p:sp>
      </p:grpSp>
    </p:spTree>
    <p:extLst>
      <p:ext uri="{BB962C8B-B14F-4D97-AF65-F5344CB8AC3E}">
        <p14:creationId xmlns:p14="http://schemas.microsoft.com/office/powerpoint/2010/main" xmlns="" val="1722530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srcRect/>
          <a:stretch>
            <a:fillRect/>
          </a:stretch>
        </p:blipFill>
        <p:spPr bwMode="auto">
          <a:xfrm>
            <a:off x="165121" y="1724789"/>
            <a:ext cx="5300732" cy="3223970"/>
          </a:xfrm>
          <a:prstGeom prst="rect">
            <a:avLst/>
          </a:prstGeom>
          <a:noFill/>
          <a:ln w="9525">
            <a:noFill/>
            <a:miter lim="800000"/>
            <a:headEnd/>
            <a:tailEnd/>
          </a:ln>
        </p:spPr>
      </p:pic>
      <p:sp>
        <p:nvSpPr>
          <p:cNvPr id="6" name="Rectangle 5"/>
          <p:cNvSpPr/>
          <p:nvPr/>
        </p:nvSpPr>
        <p:spPr>
          <a:xfrm>
            <a:off x="1879843" y="1734102"/>
            <a:ext cx="1871287" cy="523220"/>
          </a:xfrm>
          <a:prstGeom prst="rect">
            <a:avLst/>
          </a:prstGeom>
        </p:spPr>
        <p:txBody>
          <a:bodyPr wrap="square">
            <a:spAutoFit/>
          </a:bodyPr>
          <a:lstStyle/>
          <a:p>
            <a:r>
              <a:rPr lang="da-DK" sz="1400" dirty="0"/>
              <a:t>Groundwater discharge areas</a:t>
            </a:r>
            <a:endParaRPr lang="en-AU" sz="1400" dirty="0"/>
          </a:p>
        </p:txBody>
      </p:sp>
      <p:cxnSp>
        <p:nvCxnSpPr>
          <p:cNvPr id="8" name="Straight Arrow Connector 7"/>
          <p:cNvCxnSpPr/>
          <p:nvPr/>
        </p:nvCxnSpPr>
        <p:spPr>
          <a:xfrm flipH="1">
            <a:off x="2388453" y="2257322"/>
            <a:ext cx="252005" cy="732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5379714" y="1732472"/>
            <a:ext cx="3764286" cy="3170099"/>
          </a:xfrm>
          <a:prstGeom prst="rect">
            <a:avLst/>
          </a:prstGeom>
        </p:spPr>
        <p:txBody>
          <a:bodyPr wrap="square">
            <a:spAutoFit/>
          </a:bodyPr>
          <a:lstStyle/>
          <a:p>
            <a:r>
              <a:rPr lang="en-AU" sz="2000" dirty="0" smtClean="0"/>
              <a:t>Recharge is;</a:t>
            </a:r>
          </a:p>
          <a:p>
            <a:pPr marL="285750" indent="-285750">
              <a:buFont typeface="Arial" pitchFamily="34" charset="0"/>
              <a:buChar char="•"/>
            </a:pPr>
            <a:r>
              <a:rPr lang="en-AU" sz="2000" dirty="0" smtClean="0"/>
              <a:t>Highly complex, </a:t>
            </a:r>
          </a:p>
          <a:p>
            <a:pPr marL="285750" indent="-285750">
              <a:buFont typeface="Arial" pitchFamily="34" charset="0"/>
              <a:buChar char="•"/>
            </a:pPr>
            <a:r>
              <a:rPr lang="en-AU" sz="2000" dirty="0" smtClean="0"/>
              <a:t>Spatially distributed </a:t>
            </a:r>
          </a:p>
          <a:p>
            <a:pPr marL="285750" indent="-285750">
              <a:buFont typeface="Arial" pitchFamily="34" charset="0"/>
              <a:buChar char="•"/>
            </a:pPr>
            <a:r>
              <a:rPr lang="en-AU" sz="2000" dirty="0" smtClean="0"/>
              <a:t>Temporally distributed (dynamic),</a:t>
            </a:r>
          </a:p>
          <a:p>
            <a:pPr marL="285750" indent="-285750">
              <a:buFont typeface="Arial" pitchFamily="34" charset="0"/>
              <a:buChar char="•"/>
            </a:pPr>
            <a:r>
              <a:rPr lang="en-AU" sz="2000" b="1" dirty="0" smtClean="0"/>
              <a:t>Difficult to predefine as a simple boundary condition as is done with traditional groundwater models</a:t>
            </a:r>
          </a:p>
          <a:p>
            <a:endParaRPr lang="en-AU" sz="2000" dirty="0" smtClean="0"/>
          </a:p>
        </p:txBody>
      </p:sp>
      <p:sp>
        <p:nvSpPr>
          <p:cNvPr id="13" name="Title 1"/>
          <p:cNvSpPr txBox="1">
            <a:spLocks/>
          </p:cNvSpPr>
          <p:nvPr/>
        </p:nvSpPr>
        <p:spPr>
          <a:xfrm>
            <a:off x="165121" y="38081"/>
            <a:ext cx="8035637" cy="672012"/>
          </a:xfrm>
          <a:prstGeom prst="rect">
            <a:avLst/>
          </a:prstGeom>
        </p:spPr>
        <p:txBody>
          <a:bodyPr vert="horz" lIns="0" tIns="0" rIns="0" bIns="0" rtlCol="0" anchor="b" anchorCtr="0">
            <a:normAutofit/>
          </a:bodyPr>
          <a:lstStyle>
            <a:lvl1pPr algn="l" defTabSz="914400" rtl="0" eaLnBrk="1" latinLnBrk="0" hangingPunct="1">
              <a:spcBef>
                <a:spcPct val="0"/>
              </a:spcBef>
              <a:buNone/>
              <a:defRPr sz="2400" b="0" i="0" kern="1200">
                <a:solidFill>
                  <a:schemeClr val="tx1"/>
                </a:solidFill>
                <a:latin typeface="+mj-lt"/>
                <a:ea typeface="+mj-ea"/>
                <a:cs typeface="+mj-cs"/>
              </a:defRPr>
            </a:lvl1pPr>
          </a:lstStyle>
          <a:p>
            <a:r>
              <a:rPr lang="da-DK" dirty="0" smtClean="0"/>
              <a:t>The Recharge Challenge</a:t>
            </a:r>
            <a:endParaRPr lang="en-US" sz="1600" dirty="0"/>
          </a:p>
        </p:txBody>
      </p:sp>
      <p:cxnSp>
        <p:nvCxnSpPr>
          <p:cNvPr id="7" name="Straight Arrow Connector 6"/>
          <p:cNvCxnSpPr/>
          <p:nvPr/>
        </p:nvCxnSpPr>
        <p:spPr>
          <a:xfrm>
            <a:off x="3057128" y="2257322"/>
            <a:ext cx="460952" cy="3329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372337" y="950170"/>
            <a:ext cx="8616590" cy="707886"/>
          </a:xfrm>
          <a:prstGeom prst="rect">
            <a:avLst/>
          </a:prstGeom>
        </p:spPr>
        <p:txBody>
          <a:bodyPr wrap="none">
            <a:spAutoFit/>
          </a:bodyPr>
          <a:lstStyle/>
          <a:p>
            <a:r>
              <a:rPr lang="da-DK" sz="2000" dirty="0" smtClean="0"/>
              <a:t>Groundwater &amp; </a:t>
            </a:r>
            <a:r>
              <a:rPr lang="da-DK" sz="2000" dirty="0"/>
              <a:t>Surface Water </a:t>
            </a:r>
            <a:r>
              <a:rPr lang="da-DK" sz="2000" dirty="0" err="1"/>
              <a:t>i</a:t>
            </a:r>
            <a:r>
              <a:rPr lang="da-DK" sz="2000" dirty="0" err="1" smtClean="0"/>
              <a:t>nteractions</a:t>
            </a:r>
            <a:r>
              <a:rPr lang="da-DK" sz="2000" dirty="0" smtClean="0"/>
              <a:t> </a:t>
            </a:r>
            <a:r>
              <a:rPr lang="da-DK" sz="2000" dirty="0" err="1" smtClean="0"/>
              <a:t>are</a:t>
            </a:r>
            <a:r>
              <a:rPr lang="da-DK" sz="2000" dirty="0" smtClean="0"/>
              <a:t> </a:t>
            </a:r>
            <a:r>
              <a:rPr lang="da-DK" sz="2000" dirty="0" err="1" smtClean="0"/>
              <a:t>key</a:t>
            </a:r>
            <a:r>
              <a:rPr lang="da-DK" sz="2000" dirty="0" smtClean="0"/>
              <a:t> to </a:t>
            </a:r>
            <a:r>
              <a:rPr lang="da-DK" sz="2000" dirty="0" err="1" smtClean="0"/>
              <a:t>catchment</a:t>
            </a:r>
            <a:r>
              <a:rPr lang="da-DK" sz="2000" dirty="0" smtClean="0"/>
              <a:t> </a:t>
            </a:r>
            <a:r>
              <a:rPr lang="da-DK" sz="2000" dirty="0" err="1" smtClean="0"/>
              <a:t>hydrology</a:t>
            </a:r>
            <a:endParaRPr lang="da-DK" sz="2000" dirty="0" smtClean="0"/>
          </a:p>
          <a:p>
            <a:r>
              <a:rPr lang="da-DK" sz="2000" dirty="0" smtClean="0"/>
              <a:t>The </a:t>
            </a:r>
            <a:r>
              <a:rPr lang="da-DK" sz="2000" dirty="0" err="1" smtClean="0"/>
              <a:t>driving</a:t>
            </a:r>
            <a:r>
              <a:rPr lang="da-DK" sz="2000" dirty="0" smtClean="0"/>
              <a:t> force </a:t>
            </a:r>
            <a:r>
              <a:rPr lang="da-DK" sz="2000" dirty="0" err="1" smtClean="0"/>
              <a:t>behind</a:t>
            </a:r>
            <a:r>
              <a:rPr lang="da-DK" sz="2000" dirty="0" smtClean="0"/>
              <a:t> </a:t>
            </a:r>
            <a:r>
              <a:rPr lang="da-DK" sz="2000" dirty="0" err="1" smtClean="0"/>
              <a:t>groundwater</a:t>
            </a:r>
            <a:r>
              <a:rPr lang="da-DK" sz="2000" dirty="0" smtClean="0"/>
              <a:t> </a:t>
            </a:r>
            <a:r>
              <a:rPr lang="da-DK" sz="2000" dirty="0" err="1" smtClean="0"/>
              <a:t>inflow</a:t>
            </a:r>
            <a:r>
              <a:rPr lang="da-DK" sz="2000" dirty="0" smtClean="0"/>
              <a:t> to </a:t>
            </a:r>
            <a:r>
              <a:rPr lang="da-DK" sz="2000" dirty="0" err="1" smtClean="0"/>
              <a:t>streams</a:t>
            </a:r>
            <a:r>
              <a:rPr lang="da-DK" sz="2000" dirty="0" smtClean="0"/>
              <a:t> is </a:t>
            </a:r>
            <a:r>
              <a:rPr lang="da-DK" sz="2000" dirty="0" err="1" smtClean="0"/>
              <a:t>Recharge</a:t>
            </a:r>
            <a:r>
              <a:rPr lang="da-DK" sz="2000" dirty="0"/>
              <a:t> </a:t>
            </a:r>
            <a:endParaRPr lang="en-US" sz="2000" dirty="0"/>
          </a:p>
        </p:txBody>
      </p:sp>
    </p:spTree>
    <p:extLst>
      <p:ext uri="{BB962C8B-B14F-4D97-AF65-F5344CB8AC3E}">
        <p14:creationId xmlns:p14="http://schemas.microsoft.com/office/powerpoint/2010/main" xmlns="" val="2469271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GB" smtClean="0">
                <a:solidFill>
                  <a:schemeClr val="tx1"/>
                </a:solidFill>
              </a:rPr>
              <a:t>© DHI</a:t>
            </a:r>
            <a:endParaRPr lang="en-GB">
              <a:solidFill>
                <a:schemeClr val="tx1"/>
              </a:solidFill>
            </a:endParaRPr>
          </a:p>
        </p:txBody>
      </p:sp>
      <p:sp>
        <p:nvSpPr>
          <p:cNvPr id="4" name="Title 5"/>
          <p:cNvSpPr txBox="1">
            <a:spLocks/>
          </p:cNvSpPr>
          <p:nvPr/>
        </p:nvSpPr>
        <p:spPr>
          <a:xfrm>
            <a:off x="554192" y="128018"/>
            <a:ext cx="8035637" cy="504009"/>
          </a:xfrm>
          <a:prstGeom prst="rect">
            <a:avLst/>
          </a:prstGeom>
        </p:spPr>
        <p:txBody>
          <a:bodyPr vert="horz" lIns="0" tIns="0" rIns="0" bIns="0" rtlCol="0" anchor="b" anchorCtr="0">
            <a:normAutofit/>
          </a:bodyPr>
          <a:lstStyle>
            <a:lvl1pPr algn="l" defTabSz="914400" rtl="0" eaLnBrk="1" latinLnBrk="0" hangingPunct="1">
              <a:spcBef>
                <a:spcPct val="0"/>
              </a:spcBef>
              <a:buNone/>
              <a:defRPr sz="2400" b="0" i="0" kern="1200">
                <a:solidFill>
                  <a:schemeClr val="bg1"/>
                </a:solidFill>
                <a:latin typeface="+mj-lt"/>
                <a:ea typeface="+mj-ea"/>
                <a:cs typeface="+mj-cs"/>
              </a:defRPr>
            </a:lvl1pPr>
          </a:lstStyle>
          <a:p>
            <a:pPr fontAlgn="auto">
              <a:spcAft>
                <a:spcPts val="0"/>
              </a:spcAft>
            </a:pPr>
            <a:r>
              <a:rPr lang="en-US" dirty="0" smtClean="0">
                <a:solidFill>
                  <a:schemeClr val="tx1"/>
                </a:solidFill>
              </a:rPr>
              <a:t>The Classic Groundwater Problem</a:t>
            </a:r>
            <a:endParaRPr lang="en-AU" dirty="0">
              <a:solidFill>
                <a:schemeClr val="tx1"/>
              </a:solidFill>
            </a:endParaRPr>
          </a:p>
        </p:txBody>
      </p:sp>
      <p:sp>
        <p:nvSpPr>
          <p:cNvPr id="10" name="Text Placeholder 8"/>
          <p:cNvSpPr txBox="1">
            <a:spLocks/>
          </p:cNvSpPr>
          <p:nvPr/>
        </p:nvSpPr>
        <p:spPr>
          <a:xfrm>
            <a:off x="6980599" y="314896"/>
            <a:ext cx="1370922" cy="1271316"/>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AU" sz="1600" dirty="0" smtClean="0">
                <a:solidFill>
                  <a:schemeClr val="tx1"/>
                </a:solidFill>
              </a:rPr>
              <a:t>Enrico Fermi </a:t>
            </a:r>
          </a:p>
          <a:p>
            <a:pPr marL="0" indent="0" algn="ctr" fontAlgn="auto">
              <a:spcAft>
                <a:spcPts val="0"/>
              </a:spcAft>
              <a:buNone/>
            </a:pPr>
            <a:r>
              <a:rPr lang="en-AU" sz="1600" dirty="0" smtClean="0">
                <a:solidFill>
                  <a:schemeClr val="tx1"/>
                </a:solidFill>
              </a:rPr>
              <a:t>physicist </a:t>
            </a:r>
          </a:p>
          <a:p>
            <a:pPr marL="0" indent="0" algn="ctr" fontAlgn="auto">
              <a:spcAft>
                <a:spcPts val="0"/>
              </a:spcAft>
              <a:buNone/>
            </a:pPr>
            <a:r>
              <a:rPr lang="en-AU" sz="1600" dirty="0" smtClean="0">
                <a:solidFill>
                  <a:schemeClr val="tx1"/>
                </a:solidFill>
              </a:rPr>
              <a:t>1901 – 1954</a:t>
            </a:r>
            <a:endParaRPr lang="en-AU" sz="1600" dirty="0">
              <a:solidFill>
                <a:schemeClr val="tx1"/>
              </a:solidFill>
            </a:endParaRPr>
          </a:p>
        </p:txBody>
      </p:sp>
      <p:pic>
        <p:nvPicPr>
          <p:cNvPr id="11" name="Picture 2" descr="Enrico Fermi 1943-4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726289" y="139056"/>
            <a:ext cx="1219200" cy="15106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6"/>
          <p:cNvSpPr txBox="1">
            <a:spLocks/>
          </p:cNvSpPr>
          <p:nvPr/>
        </p:nvSpPr>
        <p:spPr>
          <a:xfrm>
            <a:off x="554038" y="663987"/>
            <a:ext cx="5287962" cy="788893"/>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chemeClr val="tx1"/>
                </a:solidFill>
              </a:rPr>
              <a:t>"How much is the groundwater recharge?" </a:t>
            </a:r>
            <a:endParaRPr lang="en-AU" dirty="0">
              <a:solidFill>
                <a:schemeClr val="tx1"/>
              </a:solidFill>
            </a:endParaRPr>
          </a:p>
        </p:txBody>
      </p:sp>
      <p:sp>
        <p:nvSpPr>
          <p:cNvPr id="12" name="Content Placeholder 3"/>
          <p:cNvSpPr txBox="1">
            <a:spLocks/>
          </p:cNvSpPr>
          <p:nvPr/>
        </p:nvSpPr>
        <p:spPr>
          <a:xfrm>
            <a:off x="228600" y="1023930"/>
            <a:ext cx="8915399" cy="3995469"/>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u="sng" dirty="0" smtClean="0">
                <a:solidFill>
                  <a:schemeClr val="tx1"/>
                </a:solidFill>
              </a:rPr>
              <a:t>Replace the question by</a:t>
            </a:r>
            <a:r>
              <a:rPr lang="en-US" dirty="0" smtClean="0">
                <a:solidFill>
                  <a:schemeClr val="tx1"/>
                </a:solidFill>
              </a:rPr>
              <a:t>:</a:t>
            </a:r>
          </a:p>
          <a:p>
            <a:pPr fontAlgn="auto">
              <a:spcAft>
                <a:spcPts val="0"/>
              </a:spcAft>
            </a:pPr>
            <a:r>
              <a:rPr lang="en-US" dirty="0" smtClean="0">
                <a:solidFill>
                  <a:schemeClr val="tx1"/>
                </a:solidFill>
              </a:rPr>
              <a:t>What is the rainfall?</a:t>
            </a:r>
          </a:p>
          <a:p>
            <a:pPr fontAlgn="auto">
              <a:spcAft>
                <a:spcPts val="0"/>
              </a:spcAft>
            </a:pPr>
            <a:r>
              <a:rPr lang="en-US" dirty="0" smtClean="0">
                <a:solidFill>
                  <a:schemeClr val="tx1"/>
                </a:solidFill>
              </a:rPr>
              <a:t>What is the </a:t>
            </a:r>
            <a:r>
              <a:rPr lang="en-US" dirty="0" err="1" smtClean="0">
                <a:solidFill>
                  <a:schemeClr val="tx1"/>
                </a:solidFill>
              </a:rPr>
              <a:t>infiltation</a:t>
            </a:r>
            <a:r>
              <a:rPr lang="en-US" dirty="0" smtClean="0">
                <a:solidFill>
                  <a:schemeClr val="tx1"/>
                </a:solidFill>
              </a:rPr>
              <a:t> rate?</a:t>
            </a:r>
          </a:p>
          <a:p>
            <a:pPr lvl="1" fontAlgn="auto">
              <a:spcAft>
                <a:spcPts val="0"/>
              </a:spcAft>
            </a:pPr>
            <a:r>
              <a:rPr lang="en-US" dirty="0" smtClean="0">
                <a:solidFill>
                  <a:schemeClr val="tx1"/>
                </a:solidFill>
              </a:rPr>
              <a:t>What is the slope?</a:t>
            </a:r>
          </a:p>
          <a:p>
            <a:pPr lvl="1" fontAlgn="auto">
              <a:spcAft>
                <a:spcPts val="0"/>
              </a:spcAft>
            </a:pPr>
            <a:r>
              <a:rPr lang="en-US" dirty="0" smtClean="0">
                <a:solidFill>
                  <a:schemeClr val="tx1"/>
                </a:solidFill>
              </a:rPr>
              <a:t>What is the land use?</a:t>
            </a:r>
          </a:p>
          <a:p>
            <a:pPr lvl="1" fontAlgn="auto">
              <a:spcAft>
                <a:spcPts val="0"/>
              </a:spcAft>
            </a:pPr>
            <a:r>
              <a:rPr lang="en-US" dirty="0" smtClean="0">
                <a:solidFill>
                  <a:schemeClr val="tx1"/>
                </a:solidFill>
              </a:rPr>
              <a:t>What is the evapotranspiration?</a:t>
            </a:r>
          </a:p>
          <a:p>
            <a:pPr lvl="2" fontAlgn="auto">
              <a:spcAft>
                <a:spcPts val="0"/>
              </a:spcAft>
            </a:pPr>
            <a:r>
              <a:rPr lang="en-US" dirty="0" smtClean="0">
                <a:solidFill>
                  <a:schemeClr val="tx1"/>
                </a:solidFill>
              </a:rPr>
              <a:t>What is the vegetation type?</a:t>
            </a:r>
          </a:p>
          <a:p>
            <a:pPr lvl="2" fontAlgn="auto">
              <a:spcAft>
                <a:spcPts val="0"/>
              </a:spcAft>
            </a:pPr>
            <a:r>
              <a:rPr lang="en-US" dirty="0" smtClean="0">
                <a:solidFill>
                  <a:schemeClr val="tx1"/>
                </a:solidFill>
              </a:rPr>
              <a:t>How deep are the roots?</a:t>
            </a:r>
          </a:p>
          <a:p>
            <a:pPr lvl="2" fontAlgn="auto">
              <a:spcAft>
                <a:spcPts val="0"/>
              </a:spcAft>
            </a:pPr>
            <a:r>
              <a:rPr lang="en-US" dirty="0" smtClean="0">
                <a:solidFill>
                  <a:schemeClr val="tx1"/>
                </a:solidFill>
              </a:rPr>
              <a:t>What is the potential evapotranspiration? </a:t>
            </a:r>
          </a:p>
          <a:p>
            <a:pPr marL="0" indent="0" fontAlgn="auto">
              <a:spcAft>
                <a:spcPts val="0"/>
              </a:spcAft>
              <a:buFont typeface="Arial" pitchFamily="34" charset="0"/>
              <a:buNone/>
            </a:pPr>
            <a:endParaRPr lang="en-AU" dirty="0">
              <a:solidFill>
                <a:schemeClr val="tx1"/>
              </a:solidFill>
            </a:endParaRPr>
          </a:p>
        </p:txBody>
      </p:sp>
      <p:sp>
        <p:nvSpPr>
          <p:cNvPr id="13" name="Content Placeholder 6"/>
          <p:cNvSpPr txBox="1">
            <a:spLocks/>
          </p:cNvSpPr>
          <p:nvPr/>
        </p:nvSpPr>
        <p:spPr>
          <a:xfrm>
            <a:off x="625160" y="4394223"/>
            <a:ext cx="7726361" cy="492568"/>
          </a:xfrm>
          <a:prstGeom prst="rect">
            <a:avLst/>
          </a:prstGeom>
        </p:spPr>
        <p:txBody>
          <a:bodyPr/>
          <a:lst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n-US" dirty="0" smtClean="0">
                <a:solidFill>
                  <a:srgbClr val="FF0000"/>
                </a:solidFill>
              </a:rPr>
              <a:t>Educated guesses are good enough to get started</a:t>
            </a:r>
          </a:p>
          <a:p>
            <a:pPr marL="0" indent="0" algn="ctr" fontAlgn="auto">
              <a:spcAft>
                <a:spcPts val="0"/>
              </a:spcAft>
              <a:buFont typeface="Arial" pitchFamily="34" charset="0"/>
              <a:buNone/>
            </a:pPr>
            <a:endParaRPr lang="en-AU" dirty="0">
              <a:solidFill>
                <a:srgbClr val="FF0000"/>
              </a:solidFill>
            </a:endParaRPr>
          </a:p>
        </p:txBody>
      </p:sp>
    </p:spTree>
    <p:extLst>
      <p:ext uri="{BB962C8B-B14F-4D97-AF65-F5344CB8AC3E}">
        <p14:creationId xmlns:p14="http://schemas.microsoft.com/office/powerpoint/2010/main" xmlns="" val="1461320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water_cycle_sys"/>
          <p:cNvPicPr>
            <a:picLocks noChangeArrowheads="1"/>
          </p:cNvPicPr>
          <p:nvPr/>
        </p:nvPicPr>
        <p:blipFill rotWithShape="1">
          <a:blip r:embed="rId2" cstate="email"/>
          <a:srcRect/>
          <a:stretch/>
        </p:blipFill>
        <p:spPr bwMode="auto">
          <a:xfrm>
            <a:off x="2487" y="1"/>
            <a:ext cx="9144000" cy="514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GB" smtClean="0">
                <a:solidFill>
                  <a:prstClr val="white"/>
                </a:solidFill>
              </a:rPr>
              <a:t>#</a:t>
            </a:r>
            <a:fld id="{EC98167B-91FF-498B-85F5-63F1D9402506}" type="slidenum">
              <a:rPr lang="en-GB" smtClean="0">
                <a:solidFill>
                  <a:prstClr val="white"/>
                </a:solidFill>
              </a:rPr>
              <a:pPr/>
              <a:t>24</a:t>
            </a:fld>
            <a:r>
              <a:rPr lang="en-GB" smtClean="0">
                <a:solidFill>
                  <a:prstClr val="white"/>
                </a:solidFill>
              </a:rPr>
              <a:t>  </a:t>
            </a:r>
            <a:endParaRPr lang="en-GB">
              <a:solidFill>
                <a:prstClr val="white"/>
              </a:solidFill>
            </a:endParaRPr>
          </a:p>
        </p:txBody>
      </p:sp>
      <p:sp>
        <p:nvSpPr>
          <p:cNvPr id="12" name="Text Box 4"/>
          <p:cNvSpPr txBox="1">
            <a:spLocks noChangeArrowheads="1"/>
          </p:cNvSpPr>
          <p:nvPr/>
        </p:nvSpPr>
        <p:spPr bwMode="auto">
          <a:xfrm>
            <a:off x="5292080" y="99842"/>
            <a:ext cx="3373039" cy="584775"/>
          </a:xfrm>
          <a:prstGeom prst="rect">
            <a:avLst/>
          </a:prstGeom>
          <a:noFill/>
          <a:ln w="25400" algn="ctr">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3200" b="1" i="0" u="none" strike="noStrike" kern="0" cap="none" spc="0" normalizeH="0" baseline="0" noProof="0" dirty="0">
                <a:ln>
                  <a:noFill/>
                </a:ln>
                <a:solidFill>
                  <a:sysClr val="windowText" lastClr="000000"/>
                </a:solidFill>
                <a:effectLst/>
                <a:uLnTx/>
                <a:uFillTx/>
              </a:rPr>
              <a:t>The Water </a:t>
            </a:r>
            <a:r>
              <a:rPr kumimoji="0" lang="da-DK" sz="3200" b="1" i="0" u="none" strike="noStrike" kern="0" cap="none" spc="0" normalizeH="0" baseline="0" noProof="0" dirty="0" err="1">
                <a:ln>
                  <a:noFill/>
                </a:ln>
                <a:solidFill>
                  <a:sysClr val="windowText" lastClr="000000"/>
                </a:solidFill>
                <a:effectLst/>
                <a:uLnTx/>
                <a:uFillTx/>
              </a:rPr>
              <a:t>Cycle</a:t>
            </a:r>
            <a:endParaRPr kumimoji="0" lang="en-US" sz="3200" b="1" i="0" u="none" strike="noStrike" kern="0" cap="none" spc="0" normalizeH="0" baseline="0" noProof="0" dirty="0">
              <a:ln>
                <a:noFill/>
              </a:ln>
              <a:solidFill>
                <a:sysClr val="windowText" lastClr="000000"/>
              </a:solidFill>
              <a:effectLst/>
              <a:uLnTx/>
              <a:uFillTx/>
            </a:endParaRPr>
          </a:p>
        </p:txBody>
      </p:sp>
      <p:grpSp>
        <p:nvGrpSpPr>
          <p:cNvPr id="35" name="Group 34"/>
          <p:cNvGrpSpPr/>
          <p:nvPr/>
        </p:nvGrpSpPr>
        <p:grpSpPr>
          <a:xfrm>
            <a:off x="668487" y="1161433"/>
            <a:ext cx="7812000" cy="3204000"/>
            <a:chOff x="668487" y="1466233"/>
            <a:chExt cx="7812000" cy="3204000"/>
          </a:xfrm>
        </p:grpSpPr>
        <p:sp>
          <p:nvSpPr>
            <p:cNvPr id="34" name="Text Box 5"/>
            <p:cNvSpPr txBox="1">
              <a:spLocks noChangeArrowheads="1"/>
            </p:cNvSpPr>
            <p:nvPr/>
          </p:nvSpPr>
          <p:spPr bwMode="auto">
            <a:xfrm>
              <a:off x="668487" y="1466233"/>
              <a:ext cx="7812000" cy="3204000"/>
            </a:xfrm>
            <a:prstGeom prst="rect">
              <a:avLst/>
            </a:prstGeom>
            <a:solidFill>
              <a:srgbClr val="0000FF">
                <a:alpha val="69804"/>
              </a:srgbClr>
            </a:solidFill>
            <a:ln w="25400" algn="ctr">
              <a:noFill/>
              <a:miter lim="800000"/>
              <a:headEnd/>
              <a:tailEnd/>
            </a:ln>
          </p:spPr>
          <p:txBody>
            <a:bodyPr wrap="square">
              <a:spAutoFit/>
            </a:bodyPr>
            <a:lstStyle/>
            <a:p>
              <a:pPr marL="0" marR="0" lvl="0" indent="0" algn="l" defTabSz="914400" eaLnBrk="1" fontAlgn="auto" latinLnBrk="0" hangingPunct="1">
                <a:lnSpc>
                  <a:spcPct val="100000"/>
                </a:lnSpc>
                <a:spcBef>
                  <a:spcPts val="1200"/>
                </a:spcBef>
                <a:spcAft>
                  <a:spcPts val="0"/>
                </a:spcAft>
                <a:buClrTx/>
                <a:buSzTx/>
                <a:buFontTx/>
                <a:buNone/>
                <a:tabLst/>
                <a:defRPr/>
              </a:pPr>
              <a:endParaRPr kumimoji="0" lang="da-DK" sz="2800" b="1" i="0" u="none" strike="noStrike" kern="0" cap="none" spc="0" normalizeH="0" baseline="0" noProof="0" dirty="0">
                <a:ln>
                  <a:noFill/>
                </a:ln>
                <a:solidFill>
                  <a:srgbClr val="FFFFFF"/>
                </a:solidFill>
                <a:effectLst/>
                <a:uLnTx/>
                <a:uFillTx/>
              </a:endParaRPr>
            </a:p>
          </p:txBody>
        </p:sp>
        <p:sp>
          <p:nvSpPr>
            <p:cNvPr id="30" name="Text Box 4"/>
            <p:cNvSpPr txBox="1">
              <a:spLocks noChangeArrowheads="1"/>
            </p:cNvSpPr>
            <p:nvPr/>
          </p:nvSpPr>
          <p:spPr bwMode="auto">
            <a:xfrm>
              <a:off x="6826599" y="3947879"/>
              <a:ext cx="1588057" cy="276999"/>
            </a:xfrm>
            <a:prstGeom prst="rect">
              <a:avLst/>
            </a:prstGeom>
            <a:noFill/>
            <a:ln w="9525">
              <a:noFill/>
              <a:miter lim="800000"/>
              <a:headEnd/>
              <a:tailEnd/>
            </a:ln>
          </p:spPr>
          <p:txBody>
            <a:bodyPr wrap="square">
              <a:spAutoFit/>
            </a:bodyPr>
            <a:lstStyle/>
            <a:p>
              <a:pPr>
                <a:spcBef>
                  <a:spcPct val="20000"/>
                </a:spcBef>
              </a:pPr>
              <a:r>
                <a:rPr lang="en-GB" sz="1200" b="1" dirty="0">
                  <a:solidFill>
                    <a:schemeClr val="bg1"/>
                  </a:solidFill>
                  <a:latin typeface="Humnst777 BT" pitchFamily="34" charset="0"/>
                </a:rPr>
                <a:t>Channel </a:t>
              </a:r>
              <a:r>
                <a:rPr lang="en-GB" sz="1200" b="1" dirty="0" smtClean="0">
                  <a:solidFill>
                    <a:schemeClr val="bg1"/>
                  </a:solidFill>
                  <a:latin typeface="Humnst777 BT" pitchFamily="34" charset="0"/>
                </a:rPr>
                <a:t>flow</a:t>
              </a:r>
              <a:endParaRPr lang="en-GB" sz="1200" b="1" dirty="0">
                <a:solidFill>
                  <a:schemeClr val="bg1"/>
                </a:solidFill>
                <a:latin typeface="Humnst777 BT" pitchFamily="34" charset="0"/>
              </a:endParaRPr>
            </a:p>
          </p:txBody>
        </p:sp>
        <p:grpSp>
          <p:nvGrpSpPr>
            <p:cNvPr id="6" name="Group 5"/>
            <p:cNvGrpSpPr/>
            <p:nvPr/>
          </p:nvGrpSpPr>
          <p:grpSpPr>
            <a:xfrm>
              <a:off x="702999" y="1527788"/>
              <a:ext cx="7748171" cy="2881756"/>
              <a:chOff x="702999" y="1527788"/>
              <a:chExt cx="7748171" cy="2881756"/>
            </a:xfrm>
          </p:grpSpPr>
          <p:sp>
            <p:nvSpPr>
              <p:cNvPr id="26" name="Text Box 6"/>
              <p:cNvSpPr txBox="1">
                <a:spLocks noChangeArrowheads="1"/>
              </p:cNvSpPr>
              <p:nvPr/>
            </p:nvSpPr>
            <p:spPr bwMode="auto">
              <a:xfrm>
                <a:off x="741150" y="3947879"/>
                <a:ext cx="1803267" cy="461665"/>
              </a:xfrm>
              <a:prstGeom prst="rect">
                <a:avLst/>
              </a:prstGeom>
              <a:noFill/>
              <a:ln w="9525">
                <a:noFill/>
                <a:miter lim="800000"/>
                <a:headEnd/>
                <a:tailEnd/>
              </a:ln>
            </p:spPr>
            <p:txBody>
              <a:bodyPr wrap="square">
                <a:spAutoFit/>
              </a:bodyPr>
              <a:lstStyle/>
              <a:p>
                <a:pPr>
                  <a:spcBef>
                    <a:spcPct val="20000"/>
                  </a:spcBef>
                </a:pPr>
                <a:r>
                  <a:rPr lang="en-GB" sz="1200" b="1" dirty="0">
                    <a:solidFill>
                      <a:schemeClr val="bg1"/>
                    </a:solidFill>
                    <a:latin typeface="Humnst777 BT" pitchFamily="34" charset="0"/>
                  </a:rPr>
                  <a:t>Saturated groundwater flow</a:t>
                </a:r>
              </a:p>
            </p:txBody>
          </p:sp>
          <p:sp>
            <p:nvSpPr>
              <p:cNvPr id="27" name="Text Box 7"/>
              <p:cNvSpPr txBox="1">
                <a:spLocks noChangeArrowheads="1"/>
              </p:cNvSpPr>
              <p:nvPr/>
            </p:nvSpPr>
            <p:spPr bwMode="auto">
              <a:xfrm>
                <a:off x="702999" y="3125825"/>
                <a:ext cx="1752600" cy="461665"/>
              </a:xfrm>
              <a:prstGeom prst="rect">
                <a:avLst/>
              </a:prstGeom>
              <a:noFill/>
              <a:ln w="9525">
                <a:noFill/>
                <a:miter lim="800000"/>
                <a:headEnd/>
                <a:tailEnd/>
              </a:ln>
            </p:spPr>
            <p:txBody>
              <a:bodyPr>
                <a:spAutoFit/>
              </a:bodyPr>
              <a:lstStyle/>
              <a:p>
                <a:pPr>
                  <a:spcBef>
                    <a:spcPct val="20000"/>
                  </a:spcBef>
                </a:pPr>
                <a:r>
                  <a:rPr lang="en-GB" sz="1200" b="1" dirty="0">
                    <a:solidFill>
                      <a:schemeClr val="bg1"/>
                    </a:solidFill>
                    <a:latin typeface="Humnst777 BT" pitchFamily="34" charset="0"/>
                  </a:rPr>
                  <a:t>Unsaturated groundwater flow</a:t>
                </a:r>
              </a:p>
            </p:txBody>
          </p:sp>
          <p:sp>
            <p:nvSpPr>
              <p:cNvPr id="28" name="Text Box 8"/>
              <p:cNvSpPr txBox="1">
                <a:spLocks noChangeArrowheads="1"/>
              </p:cNvSpPr>
              <p:nvPr/>
            </p:nvSpPr>
            <p:spPr bwMode="auto">
              <a:xfrm>
                <a:off x="741149" y="1527788"/>
                <a:ext cx="1924050" cy="461665"/>
              </a:xfrm>
              <a:prstGeom prst="rect">
                <a:avLst/>
              </a:prstGeom>
              <a:noFill/>
              <a:ln w="9525">
                <a:noFill/>
                <a:miter lim="800000"/>
                <a:headEnd/>
                <a:tailEnd/>
              </a:ln>
            </p:spPr>
            <p:txBody>
              <a:bodyPr>
                <a:spAutoFit/>
              </a:bodyPr>
              <a:lstStyle/>
              <a:p>
                <a:pPr>
                  <a:spcBef>
                    <a:spcPct val="20000"/>
                  </a:spcBef>
                </a:pPr>
                <a:r>
                  <a:rPr lang="en-GB" sz="1200" b="1" dirty="0">
                    <a:solidFill>
                      <a:schemeClr val="bg1"/>
                    </a:solidFill>
                    <a:latin typeface="Humnst777 BT" pitchFamily="34" charset="0"/>
                  </a:rPr>
                  <a:t>Precipitation and snowmelt</a:t>
                </a:r>
              </a:p>
            </p:txBody>
          </p:sp>
          <p:sp>
            <p:nvSpPr>
              <p:cNvPr id="29" name="Text Box 9"/>
              <p:cNvSpPr txBox="1">
                <a:spLocks noChangeArrowheads="1"/>
              </p:cNvSpPr>
              <p:nvPr/>
            </p:nvSpPr>
            <p:spPr bwMode="auto">
              <a:xfrm>
                <a:off x="702999" y="2252718"/>
                <a:ext cx="2470150" cy="646331"/>
              </a:xfrm>
              <a:prstGeom prst="rect">
                <a:avLst/>
              </a:prstGeom>
              <a:noFill/>
              <a:ln w="9525">
                <a:noFill/>
                <a:miter lim="800000"/>
                <a:headEnd/>
                <a:tailEnd/>
              </a:ln>
            </p:spPr>
            <p:txBody>
              <a:bodyPr>
                <a:spAutoFit/>
              </a:bodyPr>
              <a:lstStyle/>
              <a:p>
                <a:pPr>
                  <a:spcBef>
                    <a:spcPct val="20000"/>
                  </a:spcBef>
                </a:pPr>
                <a:r>
                  <a:rPr lang="en-GB" sz="1200" b="1" dirty="0">
                    <a:solidFill>
                      <a:schemeClr val="bg1"/>
                    </a:solidFill>
                    <a:latin typeface="Humnst777 BT" pitchFamily="34" charset="0"/>
                  </a:rPr>
                  <a:t>Vegetation based evapotranspiration and infiltration</a:t>
                </a:r>
              </a:p>
            </p:txBody>
          </p:sp>
          <p:sp>
            <p:nvSpPr>
              <p:cNvPr id="31" name="Text Box 5"/>
              <p:cNvSpPr txBox="1">
                <a:spLocks noChangeArrowheads="1"/>
              </p:cNvSpPr>
              <p:nvPr/>
            </p:nvSpPr>
            <p:spPr bwMode="auto">
              <a:xfrm>
                <a:off x="6826600" y="3125825"/>
                <a:ext cx="1615045" cy="461665"/>
              </a:xfrm>
              <a:prstGeom prst="rect">
                <a:avLst/>
              </a:prstGeom>
              <a:noFill/>
              <a:ln w="9525">
                <a:noFill/>
                <a:miter lim="800000"/>
                <a:headEnd/>
                <a:tailEnd/>
              </a:ln>
            </p:spPr>
            <p:txBody>
              <a:bodyPr wrap="square">
                <a:spAutoFit/>
              </a:bodyPr>
              <a:lstStyle/>
              <a:p>
                <a:pPr>
                  <a:spcBef>
                    <a:spcPct val="20000"/>
                  </a:spcBef>
                </a:pPr>
                <a:r>
                  <a:rPr lang="en-GB" sz="1200" b="1" dirty="0">
                    <a:solidFill>
                      <a:schemeClr val="bg1"/>
                    </a:solidFill>
                    <a:latin typeface="Humnst777 BT" pitchFamily="34" charset="0"/>
                  </a:rPr>
                  <a:t>Overland surface flow and flooding</a:t>
                </a:r>
              </a:p>
            </p:txBody>
          </p:sp>
          <p:sp>
            <p:nvSpPr>
              <p:cNvPr id="32" name="Text Box 10"/>
              <p:cNvSpPr txBox="1">
                <a:spLocks noChangeArrowheads="1"/>
              </p:cNvSpPr>
              <p:nvPr/>
            </p:nvSpPr>
            <p:spPr bwMode="auto">
              <a:xfrm>
                <a:off x="6826600" y="2345051"/>
                <a:ext cx="1624570" cy="461665"/>
              </a:xfrm>
              <a:prstGeom prst="rect">
                <a:avLst/>
              </a:prstGeom>
              <a:noFill/>
              <a:ln w="9525">
                <a:noFill/>
                <a:miter lim="800000"/>
                <a:headEnd/>
                <a:tailEnd/>
              </a:ln>
            </p:spPr>
            <p:txBody>
              <a:bodyPr wrap="square">
                <a:spAutoFit/>
              </a:bodyPr>
              <a:lstStyle/>
              <a:p>
                <a:pPr>
                  <a:spcBef>
                    <a:spcPct val="20000"/>
                  </a:spcBef>
                </a:pPr>
                <a:r>
                  <a:rPr lang="en-GB" sz="1200" b="1" dirty="0">
                    <a:solidFill>
                      <a:schemeClr val="bg1"/>
                    </a:solidFill>
                    <a:latin typeface="Humnst777 BT" pitchFamily="34" charset="0"/>
                  </a:rPr>
                  <a:t>Demand driven </a:t>
                </a:r>
                <a:r>
                  <a:rPr lang="en-GB" sz="1200" b="1" dirty="0" smtClean="0">
                    <a:solidFill>
                      <a:schemeClr val="bg1"/>
                    </a:solidFill>
                    <a:latin typeface="Humnst777 BT" pitchFamily="34" charset="0"/>
                  </a:rPr>
                  <a:t>water use</a:t>
                </a:r>
                <a:endParaRPr lang="en-GB" sz="1200" b="1" dirty="0">
                  <a:solidFill>
                    <a:schemeClr val="bg1"/>
                  </a:solidFill>
                  <a:latin typeface="Humnst777 BT" pitchFamily="34" charset="0"/>
                </a:endParaRPr>
              </a:p>
            </p:txBody>
          </p:sp>
          <p:sp>
            <p:nvSpPr>
              <p:cNvPr id="33" name="Text Box 11"/>
              <p:cNvSpPr txBox="1">
                <a:spLocks noChangeArrowheads="1"/>
              </p:cNvSpPr>
              <p:nvPr/>
            </p:nvSpPr>
            <p:spPr bwMode="auto">
              <a:xfrm>
                <a:off x="6826599" y="1527788"/>
                <a:ext cx="1588056" cy="461665"/>
              </a:xfrm>
              <a:prstGeom prst="rect">
                <a:avLst/>
              </a:prstGeom>
              <a:noFill/>
              <a:ln w="9525">
                <a:noFill/>
                <a:miter lim="800000"/>
                <a:headEnd/>
                <a:tailEnd/>
              </a:ln>
            </p:spPr>
            <p:txBody>
              <a:bodyPr wrap="square">
                <a:spAutoFit/>
              </a:bodyPr>
              <a:lstStyle/>
              <a:p>
                <a:pPr>
                  <a:spcBef>
                    <a:spcPct val="20000"/>
                  </a:spcBef>
                </a:pPr>
                <a:r>
                  <a:rPr lang="en-GB" sz="1200" b="1" dirty="0">
                    <a:solidFill>
                      <a:schemeClr val="bg1"/>
                    </a:solidFill>
                    <a:latin typeface="Humnst777 BT" pitchFamily="34" charset="0"/>
                  </a:rPr>
                  <a:t>Integrated water quality</a:t>
                </a:r>
              </a:p>
            </p:txBody>
          </p:sp>
        </p:grpSp>
      </p:grpSp>
      <p:pic>
        <p:nvPicPr>
          <p:cNvPr id="25" name="Picture 3" descr="new MIKE SHE cartoon (singh)"/>
          <p:cNvPicPr>
            <a:picLocks noChangeAspect="1" noChangeArrowheads="1"/>
          </p:cNvPicPr>
          <p:nvPr/>
        </p:nvPicPr>
        <p:blipFill>
          <a:blip r:embed="rId3" cstate="email"/>
          <a:srcRect/>
          <a:stretch>
            <a:fillRect/>
          </a:stretch>
        </p:blipFill>
        <p:spPr bwMode="auto">
          <a:xfrm>
            <a:off x="2682826" y="1203719"/>
            <a:ext cx="4009522" cy="3142059"/>
          </a:xfrm>
          <a:prstGeom prst="rect">
            <a:avLst/>
          </a:prstGeom>
          <a:noFill/>
          <a:ln w="9525">
            <a:noFill/>
            <a:miter lim="800000"/>
            <a:headEnd/>
            <a:tailEnd/>
          </a:ln>
        </p:spPr>
      </p:pic>
      <p:sp>
        <p:nvSpPr>
          <p:cNvPr id="2" name="TextBox 1"/>
          <p:cNvSpPr txBox="1"/>
          <p:nvPr/>
        </p:nvSpPr>
        <p:spPr>
          <a:xfrm>
            <a:off x="369336" y="4396199"/>
            <a:ext cx="8295783" cy="757130"/>
          </a:xfrm>
          <a:prstGeom prst="rect">
            <a:avLst/>
          </a:prstGeom>
          <a:noFill/>
        </p:spPr>
        <p:txBody>
          <a:bodyPr wrap="square" rtlCol="0">
            <a:spAutoFit/>
          </a:bodyPr>
          <a:lstStyle/>
          <a:p>
            <a:pPr marL="0" lvl="1" algn="ctr">
              <a:lnSpc>
                <a:spcPct val="80000"/>
              </a:lnSpc>
              <a:defRPr/>
            </a:pPr>
            <a:r>
              <a:rPr lang="da-DK" b="1" kern="0" dirty="0">
                <a:solidFill>
                  <a:srgbClr val="FFFF00"/>
                </a:solidFill>
              </a:rPr>
              <a:t>A </a:t>
            </a:r>
            <a:r>
              <a:rPr lang="da-DK" b="1" kern="0" dirty="0" err="1">
                <a:solidFill>
                  <a:srgbClr val="FFFF00"/>
                </a:solidFill>
              </a:rPr>
              <a:t>fully</a:t>
            </a:r>
            <a:r>
              <a:rPr lang="da-DK" b="1" kern="0" dirty="0">
                <a:solidFill>
                  <a:srgbClr val="FFFF00"/>
                </a:solidFill>
              </a:rPr>
              <a:t> </a:t>
            </a:r>
            <a:r>
              <a:rPr lang="da-DK" b="1" kern="0" dirty="0" err="1">
                <a:solidFill>
                  <a:srgbClr val="FFFF00"/>
                </a:solidFill>
              </a:rPr>
              <a:t>integrated</a:t>
            </a:r>
            <a:r>
              <a:rPr lang="da-DK" b="1" kern="0" dirty="0">
                <a:solidFill>
                  <a:srgbClr val="FFFF00"/>
                </a:solidFill>
              </a:rPr>
              <a:t> model partitions </a:t>
            </a:r>
            <a:r>
              <a:rPr lang="da-DK" b="1" kern="0" dirty="0" err="1">
                <a:solidFill>
                  <a:srgbClr val="FFFF00"/>
                </a:solidFill>
              </a:rPr>
              <a:t>rainfall</a:t>
            </a:r>
            <a:r>
              <a:rPr lang="da-DK" b="1" kern="0" dirty="0">
                <a:solidFill>
                  <a:srgbClr val="FFFF00"/>
                </a:solidFill>
              </a:rPr>
              <a:t> </a:t>
            </a:r>
            <a:r>
              <a:rPr lang="da-DK" b="1" kern="0" dirty="0" err="1">
                <a:solidFill>
                  <a:srgbClr val="FFFF00"/>
                </a:solidFill>
              </a:rPr>
              <a:t>into</a:t>
            </a:r>
            <a:r>
              <a:rPr lang="da-DK" b="1" kern="0" dirty="0">
                <a:solidFill>
                  <a:srgbClr val="FFFF00"/>
                </a:solidFill>
              </a:rPr>
              <a:t> </a:t>
            </a:r>
          </a:p>
          <a:p>
            <a:pPr marL="0" lvl="1" algn="ctr">
              <a:lnSpc>
                <a:spcPct val="80000"/>
              </a:lnSpc>
              <a:defRPr/>
            </a:pPr>
            <a:r>
              <a:rPr lang="da-DK" b="1" kern="0" dirty="0" err="1">
                <a:solidFill>
                  <a:srgbClr val="FFFF00"/>
                </a:solidFill>
              </a:rPr>
              <a:t>runoff</a:t>
            </a:r>
            <a:r>
              <a:rPr lang="da-DK" b="1" kern="0" dirty="0">
                <a:solidFill>
                  <a:srgbClr val="FFFF00"/>
                </a:solidFill>
              </a:rPr>
              <a:t>, infiltration and ET</a:t>
            </a:r>
          </a:p>
          <a:p>
            <a:pPr lvl="1">
              <a:lnSpc>
                <a:spcPct val="80000"/>
              </a:lnSpc>
              <a:defRPr/>
            </a:pPr>
            <a:endParaRPr lang="en-US" kern="0" dirty="0">
              <a:solidFill>
                <a:srgbClr val="FFFFFF"/>
              </a:solidFill>
              <a:latin typeface="Verdana"/>
            </a:endParaRPr>
          </a:p>
        </p:txBody>
      </p:sp>
    </p:spTree>
    <p:extLst>
      <p:ext uri="{BB962C8B-B14F-4D97-AF65-F5344CB8AC3E}">
        <p14:creationId xmlns:p14="http://schemas.microsoft.com/office/powerpoint/2010/main" xmlns="" val="2518309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Active models – </a:t>
            </a:r>
            <a:r>
              <a:rPr lang="da-DK" dirty="0" err="1" smtClean="0"/>
              <a:t>hosted</a:t>
            </a:r>
            <a:r>
              <a:rPr lang="da-DK" dirty="0" smtClean="0"/>
              <a:t> solutions</a:t>
            </a:r>
            <a:endParaRPr lang="en-US" dirty="0"/>
          </a:p>
        </p:txBody>
      </p:sp>
      <p:sp>
        <p:nvSpPr>
          <p:cNvPr id="3" name="Content Placeholder 2"/>
          <p:cNvSpPr>
            <a:spLocks noGrp="1"/>
          </p:cNvSpPr>
          <p:nvPr>
            <p:ph sz="quarter" idx="13"/>
          </p:nvPr>
        </p:nvSpPr>
        <p:spPr>
          <a:xfrm>
            <a:off x="4817533" y="1192306"/>
            <a:ext cx="3772430" cy="3460476"/>
          </a:xfrm>
        </p:spPr>
        <p:txBody>
          <a:bodyPr/>
          <a:lstStyle/>
          <a:p>
            <a:pPr marL="0" indent="0">
              <a:buNone/>
            </a:pPr>
            <a:r>
              <a:rPr lang="da-DK" sz="1600" b="1" dirty="0" smtClean="0"/>
              <a:t>Characteristics</a:t>
            </a:r>
            <a:endParaRPr lang="da-DK" b="1" dirty="0" smtClean="0"/>
          </a:p>
          <a:p>
            <a:r>
              <a:rPr lang="da-DK" dirty="0" smtClean="0"/>
              <a:t>Model belong to client</a:t>
            </a:r>
          </a:p>
          <a:p>
            <a:r>
              <a:rPr lang="da-DK" dirty="0" smtClean="0"/>
              <a:t>Strengthening links to consultants</a:t>
            </a:r>
          </a:p>
          <a:p>
            <a:r>
              <a:rPr lang="da-DK" dirty="0" smtClean="0"/>
              <a:t>Results dissemination</a:t>
            </a:r>
          </a:p>
          <a:p>
            <a:r>
              <a:rPr lang="da-DK" dirty="0" smtClean="0"/>
              <a:t>Online access to model/model scenarios and data</a:t>
            </a:r>
          </a:p>
          <a:p>
            <a:r>
              <a:rPr lang="da-DK" dirty="0" smtClean="0"/>
              <a:t>Tailored to client</a:t>
            </a:r>
          </a:p>
          <a:p>
            <a:r>
              <a:rPr lang="da-DK" dirty="0" smtClean="0"/>
              <a:t>Variety of business models – often subscription</a:t>
            </a:r>
          </a:p>
          <a:p>
            <a:pPr marL="0" indent="0">
              <a:buNone/>
            </a:pPr>
            <a:endParaRPr lang="da-DK" dirty="0" smtClean="0"/>
          </a:p>
          <a:p>
            <a:pPr marL="0" indent="0">
              <a:buNone/>
            </a:pPr>
            <a:r>
              <a:rPr lang="da-DK" sz="1600" b="1" dirty="0"/>
              <a:t>Examples</a:t>
            </a:r>
          </a:p>
          <a:p>
            <a:pPr marL="182563" lvl="1" indent="-182563"/>
            <a:r>
              <a:rPr lang="da-DK" sz="1400" dirty="0"/>
              <a:t>Elsingor municipality groundwater model</a:t>
            </a:r>
          </a:p>
          <a:p>
            <a:pPr lvl="1"/>
            <a:r>
              <a:rPr lang="da-DK" dirty="0">
                <a:hlinkClick r:id="rId2"/>
              </a:rPr>
              <a:t>http://</a:t>
            </a:r>
            <a:r>
              <a:rPr lang="da-DK" dirty="0" smtClean="0">
                <a:hlinkClick r:id="rId2"/>
              </a:rPr>
              <a:t>193.3.62.89/Helsingor/map</a:t>
            </a:r>
            <a:endParaRPr lang="da-DK" dirty="0" smtClean="0"/>
          </a:p>
          <a:p>
            <a:pPr marL="182562" lvl="1" indent="0">
              <a:buNone/>
            </a:pPr>
            <a:endParaRPr lang="da-DK" dirty="0" smtClean="0"/>
          </a:p>
          <a:p>
            <a:pPr lvl="1"/>
            <a:endParaRPr lang="da-DK" dirty="0" smtClean="0"/>
          </a:p>
          <a:p>
            <a:pPr lvl="1"/>
            <a:endParaRPr lang="en-US" dirty="0"/>
          </a:p>
        </p:txBody>
      </p:sp>
      <p:sp>
        <p:nvSpPr>
          <p:cNvPr id="4" name="Date Placeholder 3"/>
          <p:cNvSpPr>
            <a:spLocks noGrp="1"/>
          </p:cNvSpPr>
          <p:nvPr>
            <p:ph type="dt" sz="half" idx="10"/>
          </p:nvPr>
        </p:nvSpPr>
        <p:spPr/>
        <p:txBody>
          <a:bodyPr/>
          <a:lstStyle/>
          <a:p>
            <a:fld id="{1BB7C928-A7BE-4D45-9B10-8E76C68A90BE}" type="datetime3">
              <a:rPr lang="en-GB" noProof="0" smtClean="0"/>
              <a:pPr/>
              <a:t>16 November, 2016</a:t>
            </a:fld>
            <a:endParaRPr lang="en-GB" noProof="0"/>
          </a:p>
        </p:txBody>
      </p:sp>
      <p:sp>
        <p:nvSpPr>
          <p:cNvPr id="5" name="Footer Placeholder 4"/>
          <p:cNvSpPr>
            <a:spLocks noGrp="1"/>
          </p:cNvSpPr>
          <p:nvPr>
            <p:ph type="ftr" sz="quarter" idx="11"/>
          </p:nvPr>
        </p:nvSpPr>
        <p:spPr/>
        <p:txBody>
          <a:bodyPr/>
          <a:lstStyle/>
          <a:p>
            <a:r>
              <a:rPr lang="en-GB" noProof="0" smtClean="0"/>
              <a:t>© DHI</a:t>
            </a:r>
            <a:endParaRPr lang="en-GB" noProof="0"/>
          </a:p>
        </p:txBody>
      </p:sp>
      <p:sp>
        <p:nvSpPr>
          <p:cNvPr id="6" name="Slide Number Placeholder 5"/>
          <p:cNvSpPr>
            <a:spLocks noGrp="1"/>
          </p:cNvSpPr>
          <p:nvPr>
            <p:ph type="sldNum" sz="quarter" idx="12"/>
          </p:nvPr>
        </p:nvSpPr>
        <p:spPr/>
        <p:txBody>
          <a:bodyPr/>
          <a:lstStyle/>
          <a:p>
            <a:r>
              <a:rPr lang="en-GB" noProof="0" smtClean="0"/>
              <a:t>#</a:t>
            </a:r>
            <a:fld id="{EC98167B-91FF-498B-85F5-63F1D9402506}" type="slidenum">
              <a:rPr lang="en-GB" noProof="0" smtClean="0"/>
              <a:pPr/>
              <a:t>25</a:t>
            </a:fld>
            <a:r>
              <a:rPr lang="en-GB" noProof="0" smtClean="0"/>
              <a:t>  </a:t>
            </a:r>
            <a:endParaRPr lang="en-GB" noProof="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60987" y="1261604"/>
            <a:ext cx="4679324" cy="33911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65018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Data portal				Data Viewer</a:t>
            </a:r>
            <a:endParaRPr lang="en-US" dirty="0"/>
          </a:p>
        </p:txBody>
      </p:sp>
      <p:sp>
        <p:nvSpPr>
          <p:cNvPr id="4" name="Date Placeholder 3"/>
          <p:cNvSpPr>
            <a:spLocks noGrp="1"/>
          </p:cNvSpPr>
          <p:nvPr>
            <p:ph type="dt" sz="half" idx="10"/>
          </p:nvPr>
        </p:nvSpPr>
        <p:spPr/>
        <p:txBody>
          <a:bodyPr/>
          <a:lstStyle/>
          <a:p>
            <a:fld id="{1BB7C928-A7BE-4D45-9B10-8E76C68A90BE}" type="datetime3">
              <a:rPr lang="en-GB" noProof="0" smtClean="0"/>
              <a:pPr/>
              <a:t>16 November, 2016</a:t>
            </a:fld>
            <a:endParaRPr lang="en-GB" noProof="0"/>
          </a:p>
        </p:txBody>
      </p:sp>
      <p:sp>
        <p:nvSpPr>
          <p:cNvPr id="5" name="Footer Placeholder 4"/>
          <p:cNvSpPr>
            <a:spLocks noGrp="1"/>
          </p:cNvSpPr>
          <p:nvPr>
            <p:ph type="ftr" sz="quarter" idx="11"/>
          </p:nvPr>
        </p:nvSpPr>
        <p:spPr/>
        <p:txBody>
          <a:bodyPr/>
          <a:lstStyle/>
          <a:p>
            <a:r>
              <a:rPr lang="en-GB" noProof="0" smtClean="0"/>
              <a:t>© DHI</a:t>
            </a:r>
            <a:endParaRPr lang="en-GB" noProof="0"/>
          </a:p>
        </p:txBody>
      </p:sp>
      <p:sp>
        <p:nvSpPr>
          <p:cNvPr id="6" name="Slide Number Placeholder 5"/>
          <p:cNvSpPr>
            <a:spLocks noGrp="1"/>
          </p:cNvSpPr>
          <p:nvPr>
            <p:ph type="sldNum" sz="quarter" idx="12"/>
          </p:nvPr>
        </p:nvSpPr>
        <p:spPr/>
        <p:txBody>
          <a:bodyPr/>
          <a:lstStyle/>
          <a:p>
            <a:r>
              <a:rPr lang="en-GB" noProof="0" smtClean="0"/>
              <a:t>#</a:t>
            </a:r>
            <a:fld id="{EC98167B-91FF-498B-85F5-63F1D9402506}" type="slidenum">
              <a:rPr lang="en-GB" noProof="0" smtClean="0"/>
              <a:pPr/>
              <a:t>26</a:t>
            </a:fld>
            <a:r>
              <a:rPr lang="en-GB" noProof="0" smtClean="0"/>
              <a:t>  </a:t>
            </a:r>
            <a:endParaRPr lang="en-GB" noProof="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5713" y="912894"/>
            <a:ext cx="4094019" cy="22986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69510" y="3366542"/>
            <a:ext cx="4085551" cy="1231106"/>
          </a:xfrm>
          <a:prstGeom prst="rect">
            <a:avLst/>
          </a:prstGeom>
          <a:noFill/>
        </p:spPr>
        <p:txBody>
          <a:bodyPr wrap="square" rtlCol="0">
            <a:spAutoFit/>
          </a:bodyPr>
          <a:lstStyle/>
          <a:p>
            <a:r>
              <a:rPr lang="da-DK" dirty="0" smtClean="0"/>
              <a:t>Search and download data:</a:t>
            </a:r>
          </a:p>
          <a:p>
            <a:pPr marL="285750" indent="-285750">
              <a:buFont typeface="Arial" panose="020B0604020202020204" pitchFamily="34" charset="0"/>
              <a:buChar char="•"/>
            </a:pPr>
            <a:r>
              <a:rPr lang="da-DK" sz="1400" dirty="0" smtClean="0"/>
              <a:t>Provide access to many (30+) different data</a:t>
            </a:r>
          </a:p>
          <a:p>
            <a:pPr marL="285750" indent="-285750">
              <a:buFont typeface="Arial" panose="020B0604020202020204" pitchFamily="34" charset="0"/>
              <a:buChar char="•"/>
            </a:pPr>
            <a:r>
              <a:rPr lang="da-DK" sz="1400" dirty="0" smtClean="0"/>
              <a:t>Download data (rectangles)</a:t>
            </a:r>
          </a:p>
          <a:p>
            <a:pPr marL="285750" indent="-285750">
              <a:buFont typeface="Arial" panose="020B0604020202020204" pitchFamily="34" charset="0"/>
              <a:buChar char="•"/>
            </a:pPr>
            <a:r>
              <a:rPr lang="da-DK" sz="1400" dirty="0" smtClean="0"/>
              <a:t>Access to specialized viewers</a:t>
            </a:r>
          </a:p>
          <a:p>
            <a:pPr marL="285750" indent="-285750">
              <a:buFont typeface="Arial" panose="020B0604020202020204" pitchFamily="34" charset="0"/>
              <a:buChar char="•"/>
            </a:pPr>
            <a:r>
              <a:rPr lang="da-DK" sz="1400" dirty="0" smtClean="0"/>
              <a:t>Show only one data entry</a:t>
            </a:r>
            <a:endParaRPr lang="en-US" sz="1400" dirty="0"/>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5395779" y="912893"/>
            <a:ext cx="3194039" cy="2397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4649055" y="3366542"/>
            <a:ext cx="4085551" cy="1661993"/>
          </a:xfrm>
          <a:prstGeom prst="rect">
            <a:avLst/>
          </a:prstGeom>
          <a:noFill/>
        </p:spPr>
        <p:txBody>
          <a:bodyPr wrap="square" rtlCol="0">
            <a:spAutoFit/>
          </a:bodyPr>
          <a:lstStyle/>
          <a:p>
            <a:r>
              <a:rPr lang="da-DK" dirty="0" smtClean="0"/>
              <a:t>Search and download data:</a:t>
            </a:r>
          </a:p>
          <a:p>
            <a:pPr marL="285750" indent="-285750">
              <a:buFont typeface="Arial" panose="020B0604020202020204" pitchFamily="34" charset="0"/>
              <a:buChar char="•"/>
            </a:pPr>
            <a:r>
              <a:rPr lang="da-DK" sz="1400" dirty="0" smtClean="0"/>
              <a:t>Provide access to </a:t>
            </a:r>
            <a:r>
              <a:rPr lang="da-DK" sz="1400" dirty="0" err="1" smtClean="0"/>
              <a:t>selected</a:t>
            </a:r>
            <a:r>
              <a:rPr lang="da-DK" sz="1400" dirty="0" smtClean="0"/>
              <a:t> data</a:t>
            </a:r>
          </a:p>
          <a:p>
            <a:pPr marL="285750" indent="-285750">
              <a:buFont typeface="Arial" panose="020B0604020202020204" pitchFamily="34" charset="0"/>
              <a:buChar char="•"/>
            </a:pPr>
            <a:r>
              <a:rPr lang="da-DK" sz="1400" dirty="0" smtClean="0"/>
              <a:t>Download data for relevant area and time</a:t>
            </a:r>
          </a:p>
          <a:p>
            <a:pPr marL="285750" indent="-285750">
              <a:buFont typeface="Arial" panose="020B0604020202020204" pitchFamily="34" charset="0"/>
              <a:buChar char="•"/>
            </a:pPr>
            <a:r>
              <a:rPr lang="da-DK" sz="1400" dirty="0" smtClean="0"/>
              <a:t>Derived data</a:t>
            </a:r>
          </a:p>
          <a:p>
            <a:r>
              <a:rPr lang="da-DK" sz="1400" dirty="0">
                <a:hlinkClick r:id="rId5"/>
              </a:rPr>
              <a:t>http://</a:t>
            </a:r>
            <a:r>
              <a:rPr lang="da-DK" sz="1400" dirty="0" smtClean="0">
                <a:hlinkClick r:id="rId5"/>
              </a:rPr>
              <a:t>waterdata.dhigroup.com/DEM/data</a:t>
            </a:r>
            <a:endParaRPr lang="da-DK" sz="1400" dirty="0" smtClean="0"/>
          </a:p>
          <a:p>
            <a:r>
              <a:rPr lang="da-DK" sz="1400" dirty="0">
                <a:hlinkClick r:id="rId6"/>
              </a:rPr>
              <a:t>http://</a:t>
            </a:r>
            <a:r>
              <a:rPr lang="da-DK" sz="1400" dirty="0" smtClean="0">
                <a:hlinkClick r:id="rId6"/>
              </a:rPr>
              <a:t>waterdata.dhigroup.com/trmm/trmm-data</a:t>
            </a:r>
            <a:endParaRPr lang="da-DK" sz="1400" dirty="0" smtClean="0"/>
          </a:p>
          <a:p>
            <a:endParaRPr lang="da-DK" sz="1400" dirty="0" smtClean="0"/>
          </a:p>
        </p:txBody>
      </p:sp>
    </p:spTree>
    <p:extLst>
      <p:ext uri="{BB962C8B-B14F-4D97-AF65-F5344CB8AC3E}">
        <p14:creationId xmlns:p14="http://schemas.microsoft.com/office/powerpoint/2010/main" xmlns="" val="1670311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normAutofit/>
          </a:bodyPr>
          <a:lstStyle/>
          <a:p>
            <a:r>
              <a:rPr lang="da-DK" altLang="zh-CN" sz="2100" dirty="0">
                <a:solidFill>
                  <a:srgbClr val="004165"/>
                </a:solidFill>
                <a:latin typeface="Tahoma" pitchFamily="34" charset="0"/>
                <a:ea typeface="宋体" pitchFamily="2" charset="-122"/>
                <a:cs typeface="Verdana" pitchFamily="34" charset="0"/>
              </a:rPr>
              <a:t>More </a:t>
            </a:r>
            <a:r>
              <a:rPr lang="da-DK" altLang="zh-CN" sz="2100" dirty="0" smtClean="0">
                <a:solidFill>
                  <a:srgbClr val="004165"/>
                </a:solidFill>
                <a:latin typeface="Tahoma" pitchFamily="34" charset="0"/>
                <a:ea typeface="宋体" pitchFamily="2" charset="-122"/>
                <a:cs typeface="Verdana" pitchFamily="34" charset="0"/>
              </a:rPr>
              <a:t>information</a:t>
            </a:r>
            <a:endParaRPr lang="zh-CN" altLang="da-DK" sz="2100" dirty="0">
              <a:solidFill>
                <a:srgbClr val="004165"/>
              </a:solidFill>
              <a:latin typeface="Tahoma" pitchFamily="34" charset="0"/>
              <a:ea typeface="宋体" pitchFamily="2" charset="-122"/>
              <a:cs typeface="Verdana" pitchFamily="34" charset="0"/>
            </a:endParaRPr>
          </a:p>
        </p:txBody>
      </p:sp>
      <p:sp>
        <p:nvSpPr>
          <p:cNvPr id="23555" name="Rectangle 3"/>
          <p:cNvSpPr>
            <a:spLocks noGrp="1"/>
          </p:cNvSpPr>
          <p:nvPr>
            <p:ph sz="quarter" idx="13"/>
          </p:nvPr>
        </p:nvSpPr>
        <p:spPr>
          <a:xfrm>
            <a:off x="477838" y="1125631"/>
            <a:ext cx="8035925" cy="3092823"/>
          </a:xfrm>
        </p:spPr>
        <p:txBody>
          <a:bodyPr/>
          <a:lstStyle/>
          <a:p>
            <a:pPr>
              <a:lnSpc>
                <a:spcPct val="90000"/>
              </a:lnSpc>
            </a:pPr>
            <a:r>
              <a:rPr lang="en-GB" altLang="da-DK" sz="1600" dirty="0">
                <a:solidFill>
                  <a:schemeClr val="bg2">
                    <a:lumMod val="75000"/>
                    <a:lumOff val="25000"/>
                  </a:schemeClr>
                </a:solidFill>
                <a:latin typeface="Tahoma" pitchFamily="34" charset="0"/>
                <a:ea typeface="宋体" pitchFamily="2" charset="-122"/>
                <a:cs typeface="Verdana" pitchFamily="34" charset="0"/>
              </a:rPr>
              <a:t>National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database of bores (</a:t>
            </a:r>
            <a:r>
              <a:rPr lang="en-GB" altLang="da-DK" sz="1600" b="1" dirty="0" smtClean="0">
                <a:solidFill>
                  <a:schemeClr val="bg2">
                    <a:lumMod val="75000"/>
                    <a:lumOff val="25000"/>
                  </a:schemeClr>
                </a:solidFill>
                <a:latin typeface="Tahoma" pitchFamily="34" charset="0"/>
                <a:ea typeface="宋体" pitchFamily="2" charset="-122"/>
                <a:cs typeface="Verdana" pitchFamily="34" charset="0"/>
              </a:rPr>
              <a:t>JUPITER</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 </a:t>
            </a:r>
            <a:r>
              <a:rPr lang="en-GB" altLang="da-DK" sz="1600" dirty="0">
                <a:solidFill>
                  <a:schemeClr val="folHlink"/>
                </a:solidFill>
                <a:latin typeface="Tahoma" pitchFamily="34" charset="0"/>
                <a:ea typeface="宋体" pitchFamily="2" charset="-122"/>
                <a:cs typeface="Verdana" pitchFamily="34" charset="0"/>
                <a:hlinkClick r:id="rId2"/>
              </a:rPr>
              <a:t>http://www.geus.dk/jupiter/index-dk.htm</a:t>
            </a:r>
            <a:r>
              <a:rPr lang="en-GB" altLang="da-DK" sz="1600" dirty="0">
                <a:solidFill>
                  <a:schemeClr val="folHlink"/>
                </a:solidFill>
                <a:latin typeface="Tahoma" pitchFamily="34" charset="0"/>
                <a:ea typeface="宋体" pitchFamily="2" charset="-122"/>
                <a:cs typeface="Verdana" pitchFamily="34" charset="0"/>
              </a:rPr>
              <a:t> </a:t>
            </a:r>
            <a:endParaRPr lang="en-GB" altLang="da-DK" sz="1600" dirty="0" smtClean="0">
              <a:solidFill>
                <a:schemeClr val="bg2">
                  <a:lumMod val="75000"/>
                  <a:lumOff val="25000"/>
                </a:schemeClr>
              </a:solidFill>
              <a:latin typeface="Tahoma" pitchFamily="34" charset="0"/>
              <a:ea typeface="宋体" pitchFamily="2" charset="-122"/>
              <a:cs typeface="Verdana" pitchFamily="34" charset="0"/>
            </a:endParaRPr>
          </a:p>
          <a:p>
            <a:pPr marL="0" indent="0">
              <a:lnSpc>
                <a:spcPct val="90000"/>
              </a:lnSpc>
              <a:buNone/>
            </a:pPr>
            <a:r>
              <a:rPr lang="en-GB" altLang="da-DK" sz="1600" dirty="0" smtClean="0">
                <a:solidFill>
                  <a:schemeClr val="bg2">
                    <a:lumMod val="75000"/>
                    <a:lumOff val="25000"/>
                  </a:schemeClr>
                </a:solidFill>
                <a:latin typeface="Tahoma" pitchFamily="34" charset="0"/>
                <a:ea typeface="宋体" pitchFamily="2" charset="-122"/>
                <a:cs typeface="Verdana" pitchFamily="34" charset="0"/>
              </a:rPr>
              <a:t>With </a:t>
            </a:r>
            <a:r>
              <a:rPr lang="en-GB" altLang="da-DK" sz="1600" dirty="0">
                <a:solidFill>
                  <a:schemeClr val="bg2">
                    <a:lumMod val="75000"/>
                    <a:lumOff val="25000"/>
                  </a:schemeClr>
                </a:solidFill>
                <a:latin typeface="Tahoma" pitchFamily="34" charset="0"/>
                <a:ea typeface="宋体" pitchFamily="2" charset="-122"/>
                <a:cs typeface="Verdana" pitchFamily="34" charset="0"/>
              </a:rPr>
              <a:t>geologic information from  over 240.000 wells.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Download of </a:t>
            </a:r>
            <a:r>
              <a:rPr lang="en-GB" altLang="da-DK" sz="1600" dirty="0">
                <a:solidFill>
                  <a:schemeClr val="bg2">
                    <a:lumMod val="75000"/>
                    <a:lumOff val="25000"/>
                  </a:schemeClr>
                </a:solidFill>
                <a:latin typeface="Tahoma" pitchFamily="34" charset="0"/>
                <a:ea typeface="宋体" pitchFamily="2" charset="-122"/>
                <a:cs typeface="Verdana" pitchFamily="34" charset="0"/>
              </a:rPr>
              <a:t>well reports with geologic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descriptions</a:t>
            </a:r>
            <a:r>
              <a:rPr lang="en-GB" altLang="da-DK" sz="1600" dirty="0">
                <a:solidFill>
                  <a:schemeClr val="bg2">
                    <a:lumMod val="75000"/>
                    <a:lumOff val="25000"/>
                  </a:schemeClr>
                </a:solidFill>
                <a:latin typeface="Tahoma" pitchFamily="34" charset="0"/>
                <a:ea typeface="宋体" pitchFamily="2" charset="-122"/>
                <a:cs typeface="Verdana" pitchFamily="34" charset="0"/>
              </a:rPr>
              <a:t>,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Graphical view </a:t>
            </a:r>
            <a:r>
              <a:rPr lang="en-GB" altLang="da-DK" sz="1600" dirty="0">
                <a:solidFill>
                  <a:schemeClr val="bg2">
                    <a:lumMod val="75000"/>
                    <a:lumOff val="25000"/>
                  </a:schemeClr>
                </a:solidFill>
                <a:latin typeface="Tahoma" pitchFamily="34" charset="0"/>
                <a:ea typeface="宋体" pitchFamily="2" charset="-122"/>
                <a:cs typeface="Verdana" pitchFamily="34" charset="0"/>
              </a:rPr>
              <a:t>of wells and data for groundwater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chemistry:</a:t>
            </a:r>
          </a:p>
          <a:p>
            <a:pPr marL="0" indent="0">
              <a:lnSpc>
                <a:spcPct val="90000"/>
              </a:lnSpc>
              <a:buNone/>
            </a:pPr>
            <a:r>
              <a:rPr lang="en-GB" altLang="da-DK" sz="1600" dirty="0" smtClean="0">
                <a:solidFill>
                  <a:schemeClr val="bg2">
                    <a:lumMod val="75000"/>
                    <a:lumOff val="25000"/>
                  </a:schemeClr>
                </a:solidFill>
                <a:latin typeface="Tahoma" pitchFamily="34" charset="0"/>
                <a:ea typeface="宋体" pitchFamily="2" charset="-122"/>
                <a:cs typeface="Verdana" pitchFamily="34" charset="0"/>
              </a:rPr>
              <a:t> </a:t>
            </a:r>
            <a:endParaRPr lang="en-GB" altLang="da-DK" sz="1600" dirty="0">
              <a:solidFill>
                <a:schemeClr val="bg2">
                  <a:lumMod val="75000"/>
                  <a:lumOff val="25000"/>
                </a:schemeClr>
              </a:solidFill>
              <a:latin typeface="Tahoma" pitchFamily="34" charset="0"/>
              <a:ea typeface="宋体" pitchFamily="2" charset="-122"/>
              <a:cs typeface="Verdana" pitchFamily="34" charset="0"/>
            </a:endParaRPr>
          </a:p>
          <a:p>
            <a:pPr>
              <a:lnSpc>
                <a:spcPct val="90000"/>
              </a:lnSpc>
            </a:pPr>
            <a:r>
              <a:rPr lang="en-GB" altLang="da-DK" sz="1600" dirty="0">
                <a:solidFill>
                  <a:schemeClr val="bg2">
                    <a:lumMod val="75000"/>
                    <a:lumOff val="25000"/>
                  </a:schemeClr>
                </a:solidFill>
                <a:latin typeface="Tahoma" pitchFamily="34" charset="0"/>
                <a:ea typeface="宋体" pitchFamily="2" charset="-122"/>
                <a:cs typeface="Verdana" pitchFamily="34" charset="0"/>
              </a:rPr>
              <a:t>National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geophysical database </a:t>
            </a:r>
            <a:r>
              <a:rPr lang="en-GB" altLang="da-DK" sz="1600" dirty="0">
                <a:solidFill>
                  <a:schemeClr val="bg2">
                    <a:lumMod val="75000"/>
                    <a:lumOff val="25000"/>
                  </a:schemeClr>
                </a:solidFill>
                <a:latin typeface="Tahoma" pitchFamily="34" charset="0"/>
                <a:ea typeface="宋体" pitchFamily="2" charset="-122"/>
                <a:cs typeface="Verdana" pitchFamily="34" charset="0"/>
              </a:rPr>
              <a:t>(GERDA</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 </a:t>
            </a:r>
            <a:r>
              <a:rPr lang="en-GB" altLang="da-DK" sz="1600" dirty="0">
                <a:solidFill>
                  <a:schemeClr val="folHlink"/>
                </a:solidFill>
                <a:latin typeface="Tahoma" pitchFamily="34" charset="0"/>
                <a:ea typeface="宋体" pitchFamily="2" charset="-122"/>
                <a:cs typeface="Verdana" pitchFamily="34" charset="0"/>
                <a:hlinkClick r:id="rId3"/>
              </a:rPr>
              <a:t>http://</a:t>
            </a:r>
            <a:r>
              <a:rPr lang="en-GB" altLang="da-DK" sz="1600" dirty="0" smtClean="0">
                <a:solidFill>
                  <a:schemeClr val="folHlink"/>
                </a:solidFill>
                <a:latin typeface="Tahoma" pitchFamily="34" charset="0"/>
                <a:ea typeface="宋体" pitchFamily="2" charset="-122"/>
                <a:cs typeface="Verdana" pitchFamily="34" charset="0"/>
                <a:hlinkClick r:id="rId3"/>
              </a:rPr>
              <a:t>www.gerda.dk/index.html</a:t>
            </a:r>
            <a:endParaRPr lang="en-GB" altLang="da-DK" sz="1600" dirty="0" smtClean="0">
              <a:solidFill>
                <a:schemeClr val="folHlink"/>
              </a:solidFill>
              <a:latin typeface="Tahoma" pitchFamily="34" charset="0"/>
              <a:ea typeface="宋体" pitchFamily="2" charset="-122"/>
              <a:cs typeface="Verdana" pitchFamily="34" charset="0"/>
            </a:endParaRPr>
          </a:p>
          <a:p>
            <a:pPr marL="0" indent="0">
              <a:lnSpc>
                <a:spcPct val="90000"/>
              </a:lnSpc>
              <a:buNone/>
            </a:pPr>
            <a:r>
              <a:rPr lang="en-GB" altLang="da-DK" sz="1600" dirty="0" smtClean="0">
                <a:solidFill>
                  <a:schemeClr val="bg2">
                    <a:lumMod val="75000"/>
                    <a:lumOff val="25000"/>
                  </a:schemeClr>
                </a:solidFill>
                <a:latin typeface="Tahoma" pitchFamily="34" charset="0"/>
                <a:ea typeface="宋体" pitchFamily="2" charset="-122"/>
                <a:cs typeface="Verdana" pitchFamily="34" charset="0"/>
              </a:rPr>
              <a:t>Geophysical </a:t>
            </a:r>
            <a:r>
              <a:rPr lang="en-GB" altLang="da-DK" sz="1600" dirty="0">
                <a:solidFill>
                  <a:schemeClr val="bg2">
                    <a:lumMod val="75000"/>
                    <a:lumOff val="25000"/>
                  </a:schemeClr>
                </a:solidFill>
                <a:latin typeface="Tahoma" pitchFamily="34" charset="0"/>
                <a:ea typeface="宋体" pitchFamily="2" charset="-122"/>
                <a:cs typeface="Verdana" pitchFamily="34" charset="0"/>
              </a:rPr>
              <a:t>database for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environment and resources, geophysical methods, </a:t>
            </a:r>
            <a:r>
              <a:rPr lang="en-GB" altLang="da-DK" sz="1600" dirty="0" err="1" smtClean="0">
                <a:solidFill>
                  <a:schemeClr val="bg2">
                    <a:lumMod val="75000"/>
                    <a:lumOff val="25000"/>
                  </a:schemeClr>
                </a:solidFill>
                <a:latin typeface="Tahoma" pitchFamily="34" charset="0"/>
                <a:ea typeface="宋体" pitchFamily="2" charset="-122"/>
                <a:cs typeface="Verdana" pitchFamily="34" charset="0"/>
              </a:rPr>
              <a:t>dataexchange</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 and data download:</a:t>
            </a:r>
            <a:r>
              <a:rPr lang="en-GB" altLang="da-DK" sz="1600" dirty="0">
                <a:solidFill>
                  <a:schemeClr val="bg2">
                    <a:lumMod val="75000"/>
                    <a:lumOff val="25000"/>
                  </a:schemeClr>
                </a:solidFill>
                <a:latin typeface="Tahoma" pitchFamily="34" charset="0"/>
                <a:ea typeface="宋体" pitchFamily="2" charset="-122"/>
                <a:cs typeface="Verdana" pitchFamily="34" charset="0"/>
              </a:rPr>
              <a:t/>
            </a:r>
            <a:br>
              <a:rPr lang="en-GB" altLang="da-DK" sz="1600" dirty="0">
                <a:solidFill>
                  <a:schemeClr val="bg2">
                    <a:lumMod val="75000"/>
                    <a:lumOff val="25000"/>
                  </a:schemeClr>
                </a:solidFill>
                <a:latin typeface="Tahoma" pitchFamily="34" charset="0"/>
                <a:ea typeface="宋体" pitchFamily="2" charset="-122"/>
                <a:cs typeface="Verdana" pitchFamily="34" charset="0"/>
              </a:rPr>
            </a:br>
            <a:endParaRPr lang="en-GB" altLang="da-DK" sz="1600" dirty="0">
              <a:solidFill>
                <a:schemeClr val="folHlink"/>
              </a:solidFill>
              <a:latin typeface="Tahoma" pitchFamily="34" charset="0"/>
              <a:ea typeface="宋体" pitchFamily="2" charset="-122"/>
              <a:cs typeface="Verdana" pitchFamily="34" charset="0"/>
            </a:endParaRPr>
          </a:p>
          <a:p>
            <a:pPr>
              <a:lnSpc>
                <a:spcPct val="90000"/>
              </a:lnSpc>
            </a:pPr>
            <a:r>
              <a:rPr lang="en-GB" altLang="da-DK" sz="1600" dirty="0">
                <a:solidFill>
                  <a:schemeClr val="bg2">
                    <a:lumMod val="75000"/>
                    <a:lumOff val="25000"/>
                  </a:schemeClr>
                </a:solidFill>
                <a:latin typeface="Tahoma" pitchFamily="34" charset="0"/>
                <a:ea typeface="宋体" pitchFamily="2" charset="-122"/>
                <a:cs typeface="Verdana" pitchFamily="34" charset="0"/>
              </a:rPr>
              <a:t>Homepage for groundwater </a:t>
            </a:r>
            <a:r>
              <a:rPr lang="en-GB" altLang="da-DK" sz="1600" dirty="0" smtClean="0">
                <a:solidFill>
                  <a:schemeClr val="bg2">
                    <a:lumMod val="75000"/>
                    <a:lumOff val="25000"/>
                  </a:schemeClr>
                </a:solidFill>
                <a:latin typeface="Tahoma" pitchFamily="34" charset="0"/>
                <a:ea typeface="宋体" pitchFamily="2" charset="-122"/>
                <a:cs typeface="Verdana" pitchFamily="34" charset="0"/>
              </a:rPr>
              <a:t>monitoring:  </a:t>
            </a:r>
            <a:r>
              <a:rPr lang="en-GB" altLang="da-DK" sz="1600" dirty="0">
                <a:solidFill>
                  <a:schemeClr val="tx1">
                    <a:lumMod val="75000"/>
                    <a:lumOff val="25000"/>
                  </a:schemeClr>
                </a:solidFill>
                <a:latin typeface="Tahoma" pitchFamily="34" charset="0"/>
                <a:ea typeface="宋体" pitchFamily="2" charset="-122"/>
                <a:cs typeface="Verdana" pitchFamily="34" charset="0"/>
                <a:hlinkClick r:id="rId4"/>
              </a:rPr>
              <a:t>http://</a:t>
            </a:r>
            <a:r>
              <a:rPr lang="en-GB" altLang="da-DK" sz="1600" dirty="0" smtClean="0">
                <a:solidFill>
                  <a:schemeClr val="tx1">
                    <a:lumMod val="75000"/>
                    <a:lumOff val="25000"/>
                  </a:schemeClr>
                </a:solidFill>
                <a:latin typeface="Tahoma" pitchFamily="34" charset="0"/>
                <a:ea typeface="宋体" pitchFamily="2" charset="-122"/>
                <a:cs typeface="Verdana" pitchFamily="34" charset="0"/>
                <a:hlinkClick r:id="rId4"/>
              </a:rPr>
              <a:t>www.Grundvandsovervaagning.dk</a:t>
            </a:r>
            <a:endParaRPr lang="en-GB" altLang="zh-CN" sz="1600" dirty="0">
              <a:solidFill>
                <a:schemeClr val="tx1">
                  <a:lumMod val="75000"/>
                  <a:lumOff val="25000"/>
                </a:schemeClr>
              </a:solidFill>
              <a:latin typeface="Tahoma" pitchFamily="34" charset="0"/>
              <a:ea typeface="宋体" pitchFamily="2" charset="-122"/>
              <a:cs typeface="Verdana" pitchFamily="34" charset="0"/>
            </a:endParaRPr>
          </a:p>
          <a:p>
            <a:pPr marL="0" indent="0">
              <a:lnSpc>
                <a:spcPct val="80000"/>
              </a:lnSpc>
              <a:buNone/>
            </a:pPr>
            <a:endParaRPr lang="en-GB" altLang="da-DK" sz="1600" dirty="0" smtClean="0">
              <a:solidFill>
                <a:schemeClr val="bg2">
                  <a:lumMod val="75000"/>
                  <a:lumOff val="25000"/>
                </a:schemeClr>
              </a:solidFill>
              <a:latin typeface="Tahoma" pitchFamily="34" charset="0"/>
              <a:ea typeface="宋体" pitchFamily="2" charset="-122"/>
              <a:cs typeface="Verdana" pitchFamily="34" charset="0"/>
            </a:endParaRPr>
          </a:p>
          <a:p>
            <a:pPr>
              <a:lnSpc>
                <a:spcPct val="80000"/>
              </a:lnSpc>
            </a:pPr>
            <a:r>
              <a:rPr lang="en-GB" altLang="da-DK" sz="1600" dirty="0" smtClean="0">
                <a:solidFill>
                  <a:schemeClr val="bg2">
                    <a:lumMod val="75000"/>
                    <a:lumOff val="25000"/>
                  </a:schemeClr>
                </a:solidFill>
                <a:latin typeface="Tahoma" pitchFamily="34" charset="0"/>
                <a:ea typeface="宋体" pitchFamily="2" charset="-122"/>
                <a:cs typeface="Verdana" pitchFamily="34" charset="0"/>
              </a:rPr>
              <a:t>National fully integrated hydrological model: </a:t>
            </a:r>
            <a:r>
              <a:rPr lang="en-GB" altLang="da-DK" sz="1600" dirty="0" smtClean="0">
                <a:solidFill>
                  <a:schemeClr val="tx1">
                    <a:lumMod val="75000"/>
                    <a:lumOff val="25000"/>
                  </a:schemeClr>
                </a:solidFill>
                <a:latin typeface="Tahoma" pitchFamily="34" charset="0"/>
                <a:ea typeface="宋体" pitchFamily="2" charset="-122"/>
                <a:cs typeface="Verdana" pitchFamily="34" charset="0"/>
              </a:rPr>
              <a:t>http://</a:t>
            </a:r>
            <a:r>
              <a:rPr lang="da-DK" altLang="zh-CN" sz="1600" dirty="0" smtClean="0">
                <a:latin typeface="Tahoma" pitchFamily="34" charset="0"/>
                <a:ea typeface="宋体" pitchFamily="2" charset="-122"/>
                <a:cs typeface="Verdana" pitchFamily="34" charset="0"/>
                <a:hlinkClick r:id="rId5"/>
              </a:rPr>
              <a:t>www.vandmodel.dk</a:t>
            </a:r>
            <a:r>
              <a:rPr lang="da-DK" altLang="zh-CN" sz="1600" dirty="0" smtClean="0">
                <a:latin typeface="Tahoma" pitchFamily="34" charset="0"/>
                <a:ea typeface="宋体" pitchFamily="2" charset="-122"/>
                <a:cs typeface="Verdana" pitchFamily="34" charset="0"/>
              </a:rPr>
              <a:t> </a:t>
            </a:r>
          </a:p>
          <a:p>
            <a:pPr marL="0" indent="0">
              <a:lnSpc>
                <a:spcPct val="80000"/>
              </a:lnSpc>
              <a:buNone/>
            </a:pPr>
            <a:endParaRPr lang="da-DK" altLang="zh-CN" sz="1600" dirty="0" smtClean="0">
              <a:latin typeface="Tahoma" pitchFamily="34" charset="0"/>
              <a:ea typeface="宋体" pitchFamily="2" charset="-122"/>
              <a:cs typeface="Verdana" pitchFamily="34" charset="0"/>
            </a:endParaRPr>
          </a:p>
          <a:p>
            <a:pPr>
              <a:lnSpc>
                <a:spcPct val="80000"/>
              </a:lnSpc>
            </a:pPr>
            <a:r>
              <a:rPr lang="da-DK" altLang="zh-CN" sz="1600" dirty="0" smtClean="0">
                <a:solidFill>
                  <a:schemeClr val="bg2">
                    <a:lumMod val="75000"/>
                    <a:lumOff val="25000"/>
                  </a:schemeClr>
                </a:solidFill>
                <a:latin typeface="Tahoma" pitchFamily="34" charset="0"/>
                <a:ea typeface="宋体" pitchFamily="2" charset="-122"/>
                <a:cs typeface="Verdana" pitchFamily="34" charset="0"/>
              </a:rPr>
              <a:t>Water Data Portal: </a:t>
            </a:r>
            <a:r>
              <a:rPr lang="da-DK" sz="1600" dirty="0" smtClean="0">
                <a:hlinkClick r:id="rId6"/>
              </a:rPr>
              <a:t>http</a:t>
            </a:r>
            <a:r>
              <a:rPr lang="da-DK" sz="1600" dirty="0">
                <a:hlinkClick r:id="rId6"/>
              </a:rPr>
              <a:t>://</a:t>
            </a:r>
            <a:r>
              <a:rPr lang="da-DK" sz="1600" dirty="0" smtClean="0">
                <a:hlinkClick r:id="rId6"/>
              </a:rPr>
              <a:t>waterdata.dhigroup.com</a:t>
            </a:r>
            <a:endParaRPr lang="da-DK" altLang="zh-CN" sz="1600" dirty="0">
              <a:latin typeface="Tahoma" pitchFamily="34" charset="0"/>
              <a:ea typeface="宋体" pitchFamily="2" charset="-122"/>
              <a:cs typeface="Verdana" pitchFamily="34" charset="0"/>
            </a:endParaRPr>
          </a:p>
        </p:txBody>
      </p:sp>
    </p:spTree>
    <p:extLst>
      <p:ext uri="{BB962C8B-B14F-4D97-AF65-F5344CB8AC3E}">
        <p14:creationId xmlns:p14="http://schemas.microsoft.com/office/powerpoint/2010/main" xmlns="" val="3121340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 for your attention!</a:t>
            </a:r>
            <a:endParaRPr lang="en-US" dirty="0"/>
          </a:p>
        </p:txBody>
      </p:sp>
      <p:sp>
        <p:nvSpPr>
          <p:cNvPr id="8" name="Subtitle 7"/>
          <p:cNvSpPr>
            <a:spLocks noGrp="1"/>
          </p:cNvSpPr>
          <p:nvPr>
            <p:ph type="subTitle" idx="1"/>
          </p:nvPr>
        </p:nvSpPr>
        <p:spPr/>
        <p:txBody>
          <a:bodyPr/>
          <a:lstStyle/>
          <a:p>
            <a:r>
              <a:rPr lang="en-US" dirty="0" smtClean="0"/>
              <a:t>Dr. Ole Larsen, DHI</a:t>
            </a:r>
          </a:p>
          <a:p>
            <a:r>
              <a:rPr lang="da-DK" dirty="0" smtClean="0"/>
              <a:t>Dr. Lærke </a:t>
            </a:r>
            <a:r>
              <a:rPr lang="da-DK" dirty="0" err="1" smtClean="0"/>
              <a:t>Thorling</a:t>
            </a:r>
            <a:r>
              <a:rPr lang="da-DK" dirty="0" smtClean="0"/>
              <a:t>, GEUS</a:t>
            </a:r>
            <a:endParaRPr lang="en-US" dirty="0"/>
          </a:p>
        </p:txBody>
      </p:sp>
      <p:sp>
        <p:nvSpPr>
          <p:cNvPr id="4" name="Date Placeholder 3"/>
          <p:cNvSpPr>
            <a:spLocks noGrp="1"/>
          </p:cNvSpPr>
          <p:nvPr>
            <p:ph type="dt" sz="half" idx="10"/>
          </p:nvPr>
        </p:nvSpPr>
        <p:spPr/>
        <p:txBody>
          <a:bodyPr/>
          <a:lstStyle/>
          <a:p>
            <a:fld id="{1BB7C928-A7BE-4D45-9B10-8E76C68A90BE}" type="datetime3">
              <a:rPr lang="en-GB" noProof="0" smtClean="0"/>
              <a:pPr/>
              <a:t>16 November, 2016</a:t>
            </a:fld>
            <a:endParaRPr lang="en-GB" noProof="0"/>
          </a:p>
        </p:txBody>
      </p:sp>
      <p:sp>
        <p:nvSpPr>
          <p:cNvPr id="5" name="Footer Placeholder 4"/>
          <p:cNvSpPr>
            <a:spLocks noGrp="1"/>
          </p:cNvSpPr>
          <p:nvPr>
            <p:ph type="ftr" sz="quarter" idx="11"/>
          </p:nvPr>
        </p:nvSpPr>
        <p:spPr/>
        <p:txBody>
          <a:bodyPr/>
          <a:lstStyle/>
          <a:p>
            <a:r>
              <a:rPr lang="en-GB" noProof="0" smtClean="0"/>
              <a:t>© DHI</a:t>
            </a:r>
            <a:endParaRPr lang="en-GB" noProof="0"/>
          </a:p>
        </p:txBody>
      </p:sp>
      <p:sp>
        <p:nvSpPr>
          <p:cNvPr id="6" name="Slide Number Placeholder 5"/>
          <p:cNvSpPr>
            <a:spLocks noGrp="1"/>
          </p:cNvSpPr>
          <p:nvPr>
            <p:ph type="sldNum" sz="quarter" idx="12"/>
          </p:nvPr>
        </p:nvSpPr>
        <p:spPr/>
        <p:txBody>
          <a:bodyPr/>
          <a:lstStyle/>
          <a:p>
            <a:r>
              <a:rPr lang="en-GB" noProof="0" smtClean="0"/>
              <a:t>#</a:t>
            </a:r>
            <a:fld id="{EC98167B-91FF-498B-85F5-63F1D9402506}" type="slidenum">
              <a:rPr lang="en-GB" noProof="0" smtClean="0"/>
              <a:pPr/>
              <a:t>28</a:t>
            </a:fld>
            <a:r>
              <a:rPr lang="en-GB" noProof="0" smtClean="0"/>
              <a:t>  </a:t>
            </a:r>
            <a:endParaRPr lang="en-GB" noProof="0"/>
          </a:p>
        </p:txBody>
      </p:sp>
    </p:spTree>
    <p:extLst>
      <p:ext uri="{BB962C8B-B14F-4D97-AF65-F5344CB8AC3E}">
        <p14:creationId xmlns:p14="http://schemas.microsoft.com/office/powerpoint/2010/main" xmlns="" val="335602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dirty="0" smtClean="0"/>
              <a:t>DHI in brief</a:t>
            </a:r>
          </a:p>
        </p:txBody>
      </p:sp>
      <p:sp>
        <p:nvSpPr>
          <p:cNvPr id="3" name="Footer Placeholder 2"/>
          <p:cNvSpPr>
            <a:spLocks noGrp="1"/>
          </p:cNvSpPr>
          <p:nvPr>
            <p:ph type="ftr" sz="quarter" idx="4294967295"/>
          </p:nvPr>
        </p:nvSpPr>
        <p:spPr>
          <a:xfrm>
            <a:off x="554038" y="4886325"/>
            <a:ext cx="1416050" cy="133350"/>
          </a:xfrm>
          <a:prstGeom prst="rect">
            <a:avLst/>
          </a:prstGeom>
        </p:spPr>
        <p:txBody>
          <a:bodyPr/>
          <a:lstStyle/>
          <a:p>
            <a:pPr>
              <a:defRPr/>
            </a:pPr>
            <a:r>
              <a:rPr lang="en-GB">
                <a:solidFill>
                  <a:srgbClr val="51626F"/>
                </a:solidFill>
              </a:rPr>
              <a:t>© DHI</a:t>
            </a:r>
          </a:p>
        </p:txBody>
      </p:sp>
      <p:sp>
        <p:nvSpPr>
          <p:cNvPr id="20484" name="TextBox 4"/>
          <p:cNvSpPr txBox="1">
            <a:spLocks noChangeArrowheads="1"/>
          </p:cNvSpPr>
          <p:nvPr/>
        </p:nvSpPr>
        <p:spPr bwMode="auto">
          <a:xfrm>
            <a:off x="6743700" y="998539"/>
            <a:ext cx="240030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Aft>
                <a:spcPts val="1200"/>
              </a:spcAft>
              <a:buFont typeface="Arial" charset="0"/>
              <a:buChar char="•"/>
            </a:pPr>
            <a:r>
              <a:rPr lang="en-SG" dirty="0">
                <a:solidFill>
                  <a:srgbClr val="004165"/>
                </a:solidFill>
              </a:rPr>
              <a:t>More than 1100 staffs</a:t>
            </a:r>
          </a:p>
          <a:p>
            <a:pPr>
              <a:spcAft>
                <a:spcPts val="1200"/>
              </a:spcAft>
              <a:buFont typeface="Arial" charset="0"/>
              <a:buChar char="•"/>
            </a:pPr>
            <a:r>
              <a:rPr lang="en-SG" dirty="0">
                <a:solidFill>
                  <a:srgbClr val="004165"/>
                </a:solidFill>
              </a:rPr>
              <a:t>30 international offices</a:t>
            </a:r>
          </a:p>
          <a:p>
            <a:pPr>
              <a:spcAft>
                <a:spcPts val="1200"/>
              </a:spcAft>
              <a:buFont typeface="Arial" charset="0"/>
              <a:buChar char="•"/>
            </a:pPr>
            <a:r>
              <a:rPr lang="en-SG" dirty="0" smtClean="0">
                <a:solidFill>
                  <a:srgbClr val="004165"/>
                </a:solidFill>
              </a:rPr>
              <a:t>60 </a:t>
            </a:r>
            <a:r>
              <a:rPr lang="en-SG" dirty="0">
                <a:solidFill>
                  <a:srgbClr val="004165"/>
                </a:solidFill>
              </a:rPr>
              <a:t>staff in </a:t>
            </a:r>
            <a:r>
              <a:rPr lang="en-SG" dirty="0" smtClean="0">
                <a:solidFill>
                  <a:srgbClr val="004165"/>
                </a:solidFill>
              </a:rPr>
              <a:t>India</a:t>
            </a:r>
            <a:endParaRPr lang="en-SG" dirty="0">
              <a:solidFill>
                <a:srgbClr val="004165"/>
              </a:solidFill>
            </a:endParaRPr>
          </a:p>
          <a:p>
            <a:pPr>
              <a:spcAft>
                <a:spcPts val="1200"/>
              </a:spcAft>
              <a:buFont typeface="Arial" charset="0"/>
              <a:buChar char="•"/>
            </a:pPr>
            <a:r>
              <a:rPr lang="en-SG" dirty="0">
                <a:solidFill>
                  <a:srgbClr val="004165"/>
                </a:solidFill>
              </a:rPr>
              <a:t>Not-for-profit</a:t>
            </a:r>
          </a:p>
        </p:txBody>
      </p:sp>
      <p:grpSp>
        <p:nvGrpSpPr>
          <p:cNvPr id="20485" name="Group 6"/>
          <p:cNvGrpSpPr>
            <a:grpSpLocks/>
          </p:cNvGrpSpPr>
          <p:nvPr/>
        </p:nvGrpSpPr>
        <p:grpSpPr bwMode="auto">
          <a:xfrm>
            <a:off x="421783" y="998539"/>
            <a:ext cx="6321917" cy="3624589"/>
            <a:chOff x="922858" y="993366"/>
            <a:chExt cx="6973232" cy="4125045"/>
          </a:xfrm>
        </p:grpSpPr>
        <p:sp>
          <p:nvSpPr>
            <p:cNvPr id="20486" name="TextBox 7"/>
            <p:cNvSpPr txBox="1">
              <a:spLocks noChangeArrowheads="1"/>
            </p:cNvSpPr>
            <p:nvPr/>
          </p:nvSpPr>
          <p:spPr bwMode="auto">
            <a:xfrm>
              <a:off x="1224738" y="1027164"/>
              <a:ext cx="1660648" cy="178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9600" dirty="0">
                  <a:solidFill>
                    <a:srgbClr val="7F7F7F"/>
                  </a:solidFill>
                  <a:latin typeface="Impact" pitchFamily="34" charset="0"/>
                  <a:ea typeface="Impact" pitchFamily="34" charset="0"/>
                  <a:cs typeface="Impact" pitchFamily="34" charset="0"/>
                </a:rPr>
                <a:t>50</a:t>
              </a:r>
              <a:endParaRPr lang="en-US" sz="1600" dirty="0">
                <a:solidFill>
                  <a:srgbClr val="7F7F7F"/>
                </a:solidFill>
                <a:latin typeface="Impact" pitchFamily="34" charset="0"/>
                <a:ea typeface="Impact" pitchFamily="34" charset="0"/>
                <a:cs typeface="Impact" pitchFamily="34" charset="0"/>
              </a:endParaRPr>
            </a:p>
          </p:txBody>
        </p:sp>
        <p:sp>
          <p:nvSpPr>
            <p:cNvPr id="9" name="TextBox 8"/>
            <p:cNvSpPr txBox="1"/>
            <p:nvPr/>
          </p:nvSpPr>
          <p:spPr>
            <a:xfrm>
              <a:off x="3375411" y="1041170"/>
              <a:ext cx="1683635" cy="1856442"/>
            </a:xfrm>
            <a:prstGeom prst="rect">
              <a:avLst/>
            </a:prstGeom>
            <a:noFill/>
          </p:spPr>
          <p:txBody>
            <a:bodyPr wrap="none">
              <a:spAutoFit/>
            </a:bodyPr>
            <a:lstStyle/>
            <a:p>
              <a:pPr>
                <a:defRPr/>
              </a:pPr>
              <a:r>
                <a:rPr lang="en-US" sz="10000" kern="900" spc="-100" dirty="0" smtClean="0">
                  <a:solidFill>
                    <a:srgbClr val="7F7F7F"/>
                  </a:solidFill>
                  <a:latin typeface="Impact"/>
                  <a:cs typeface="Impact"/>
                </a:rPr>
                <a:t>50</a:t>
              </a:r>
              <a:endParaRPr lang="en-US" sz="10000" kern="900" spc="-100" dirty="0">
                <a:solidFill>
                  <a:srgbClr val="7F7F7F"/>
                </a:solidFill>
                <a:latin typeface="Impact"/>
                <a:cs typeface="Impact"/>
              </a:endParaRPr>
            </a:p>
          </p:txBody>
        </p:sp>
        <p:sp>
          <p:nvSpPr>
            <p:cNvPr id="20488" name="TextBox 9"/>
            <p:cNvSpPr txBox="1">
              <a:spLocks noChangeArrowheads="1"/>
            </p:cNvSpPr>
            <p:nvPr/>
          </p:nvSpPr>
          <p:spPr bwMode="auto">
            <a:xfrm>
              <a:off x="922858" y="2999265"/>
              <a:ext cx="2565942" cy="2119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500" dirty="0" smtClean="0">
                  <a:solidFill>
                    <a:srgbClr val="7F7F7F"/>
                  </a:solidFill>
                  <a:latin typeface="Impact" pitchFamily="34" charset="0"/>
                  <a:ea typeface="Impact" pitchFamily="34" charset="0"/>
                  <a:cs typeface="Impact" pitchFamily="34" charset="0"/>
                </a:rPr>
                <a:t>100</a:t>
              </a:r>
              <a:endParaRPr lang="en-US" dirty="0">
                <a:solidFill>
                  <a:srgbClr val="7F7F7F"/>
                </a:solidFill>
                <a:latin typeface="Impact" pitchFamily="34" charset="0"/>
                <a:ea typeface="Impact" pitchFamily="34" charset="0"/>
                <a:cs typeface="Impact" pitchFamily="34" charset="0"/>
              </a:endParaRPr>
            </a:p>
          </p:txBody>
        </p:sp>
        <p:sp>
          <p:nvSpPr>
            <p:cNvPr id="11" name="TextBox 10"/>
            <p:cNvSpPr txBox="1"/>
            <p:nvPr/>
          </p:nvSpPr>
          <p:spPr>
            <a:xfrm>
              <a:off x="1224282" y="1097510"/>
              <a:ext cx="606830" cy="288975"/>
            </a:xfrm>
            <a:prstGeom prst="rect">
              <a:avLst/>
            </a:prstGeom>
            <a:noFill/>
          </p:spPr>
          <p:txBody>
            <a:bodyPr wrap="none">
              <a:spAutoFit/>
            </a:bodyPr>
            <a:lstStyle/>
            <a:p>
              <a:pPr>
                <a:defRPr/>
              </a:pPr>
              <a:r>
                <a:rPr lang="en-US" sz="1050" dirty="0">
                  <a:solidFill>
                    <a:prstClr val="white">
                      <a:lumMod val="50000"/>
                    </a:prstClr>
                  </a:solidFill>
                  <a:latin typeface="Century Gothic"/>
                  <a:cs typeface="Century Gothic"/>
                </a:rPr>
                <a:t>OVER</a:t>
              </a:r>
            </a:p>
          </p:txBody>
        </p:sp>
        <p:sp>
          <p:nvSpPr>
            <p:cNvPr id="12" name="TextBox 11"/>
            <p:cNvSpPr txBox="1"/>
            <p:nvPr/>
          </p:nvSpPr>
          <p:spPr>
            <a:xfrm>
              <a:off x="1076468" y="2529929"/>
              <a:ext cx="2231979" cy="472867"/>
            </a:xfrm>
            <a:prstGeom prst="rect">
              <a:avLst/>
            </a:prstGeom>
            <a:noFill/>
          </p:spPr>
          <p:txBody>
            <a:bodyPr wrap="square">
              <a:spAutoFit/>
            </a:bodyPr>
            <a:lstStyle/>
            <a:p>
              <a:pPr>
                <a:defRPr/>
              </a:pPr>
              <a:r>
                <a:rPr lang="en-US" sz="1050" dirty="0">
                  <a:solidFill>
                    <a:srgbClr val="005A8C">
                      <a:lumMod val="75000"/>
                    </a:srgbClr>
                  </a:solidFill>
                  <a:latin typeface="Century Gothic"/>
                  <a:cs typeface="Century Gothic"/>
                </a:rPr>
                <a:t>YEARS EXPERIENCE IN </a:t>
              </a:r>
              <a:r>
                <a:rPr lang="en-US" sz="1050" dirty="0" smtClean="0">
                  <a:solidFill>
                    <a:srgbClr val="005A8C">
                      <a:lumMod val="75000"/>
                    </a:srgbClr>
                  </a:solidFill>
                  <a:latin typeface="Century Gothic"/>
                  <a:cs typeface="Century Gothic"/>
                </a:rPr>
                <a:t>WATER AND </a:t>
              </a:r>
              <a:r>
                <a:rPr lang="en-US" sz="1050" dirty="0">
                  <a:solidFill>
                    <a:srgbClr val="005A8C">
                      <a:lumMod val="75000"/>
                    </a:srgbClr>
                  </a:solidFill>
                  <a:latin typeface="Century Gothic"/>
                  <a:cs typeface="Century Gothic"/>
                </a:rPr>
                <a:t>RISK MANAGEMENT</a:t>
              </a:r>
            </a:p>
          </p:txBody>
        </p:sp>
        <p:sp>
          <p:nvSpPr>
            <p:cNvPr id="13" name="TextBox 12"/>
            <p:cNvSpPr txBox="1"/>
            <p:nvPr/>
          </p:nvSpPr>
          <p:spPr>
            <a:xfrm>
              <a:off x="1234210" y="3071140"/>
              <a:ext cx="1499748" cy="288975"/>
            </a:xfrm>
            <a:prstGeom prst="rect">
              <a:avLst/>
            </a:prstGeom>
            <a:noFill/>
          </p:spPr>
          <p:txBody>
            <a:bodyPr wrap="none">
              <a:spAutoFit/>
            </a:bodyPr>
            <a:lstStyle/>
            <a:p>
              <a:pPr>
                <a:defRPr/>
              </a:pPr>
              <a:r>
                <a:rPr lang="en-US" sz="1050" dirty="0" smtClean="0">
                  <a:solidFill>
                    <a:prstClr val="white">
                      <a:lumMod val="50000"/>
                    </a:prstClr>
                  </a:solidFill>
                  <a:latin typeface="Century Gothic"/>
                  <a:cs typeface="Century Gothic"/>
                </a:rPr>
                <a:t>DEVELOPED </a:t>
              </a:r>
              <a:r>
                <a:rPr lang="en-US" sz="1050" dirty="0">
                  <a:solidFill>
                    <a:prstClr val="white">
                      <a:lumMod val="50000"/>
                    </a:prstClr>
                  </a:solidFill>
                  <a:latin typeface="Century Gothic"/>
                  <a:cs typeface="Century Gothic"/>
                </a:rPr>
                <a:t>OVER</a:t>
              </a:r>
            </a:p>
          </p:txBody>
        </p:sp>
        <p:sp>
          <p:nvSpPr>
            <p:cNvPr id="14" name="TextBox 13"/>
            <p:cNvSpPr txBox="1"/>
            <p:nvPr/>
          </p:nvSpPr>
          <p:spPr>
            <a:xfrm>
              <a:off x="997119" y="4731798"/>
              <a:ext cx="2417418" cy="288975"/>
            </a:xfrm>
            <a:prstGeom prst="rect">
              <a:avLst/>
            </a:prstGeom>
            <a:noFill/>
          </p:spPr>
          <p:txBody>
            <a:bodyPr wrap="none">
              <a:spAutoFit/>
            </a:bodyPr>
            <a:lstStyle/>
            <a:p>
              <a:pPr>
                <a:defRPr/>
              </a:pPr>
              <a:r>
                <a:rPr lang="en-US" sz="1050" dirty="0" smtClean="0">
                  <a:solidFill>
                    <a:srgbClr val="005A8C">
                      <a:lumMod val="75000"/>
                    </a:srgbClr>
                  </a:solidFill>
                  <a:latin typeface="Century Gothic"/>
                  <a:cs typeface="Century Gothic"/>
                </a:rPr>
                <a:t>ONLINE FORECASTING SYSTEMS</a:t>
              </a:r>
              <a:endParaRPr lang="en-US" sz="1050" dirty="0">
                <a:solidFill>
                  <a:srgbClr val="005A8C">
                    <a:lumMod val="75000"/>
                  </a:srgbClr>
                </a:solidFill>
                <a:latin typeface="Century Gothic"/>
                <a:cs typeface="Century Gothic"/>
              </a:endParaRPr>
            </a:p>
          </p:txBody>
        </p:sp>
        <p:sp>
          <p:nvSpPr>
            <p:cNvPr id="15" name="TextBox 14"/>
            <p:cNvSpPr txBox="1"/>
            <p:nvPr/>
          </p:nvSpPr>
          <p:spPr>
            <a:xfrm>
              <a:off x="4070238" y="2984170"/>
              <a:ext cx="822544" cy="2119146"/>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1500" dirty="0">
                  <a:solidFill>
                    <a:srgbClr val="7F7F7F"/>
                  </a:solidFill>
                  <a:latin typeface="Impact" pitchFamily="34" charset="0"/>
                  <a:ea typeface="Impact" pitchFamily="34" charset="0"/>
                  <a:cs typeface="Impact" pitchFamily="34" charset="0"/>
                </a:rPr>
                <a:t>1</a:t>
              </a:r>
              <a:endParaRPr lang="en-US" dirty="0">
                <a:solidFill>
                  <a:srgbClr val="7F7F7F"/>
                </a:solidFill>
                <a:latin typeface="Impact" pitchFamily="34" charset="0"/>
                <a:ea typeface="Impact" pitchFamily="34" charset="0"/>
                <a:cs typeface="Impact" pitchFamily="34" charset="0"/>
              </a:endParaRPr>
            </a:p>
          </p:txBody>
        </p:sp>
        <p:sp>
          <p:nvSpPr>
            <p:cNvPr id="16" name="TextBox 15"/>
            <p:cNvSpPr txBox="1"/>
            <p:nvPr/>
          </p:nvSpPr>
          <p:spPr>
            <a:xfrm>
              <a:off x="3406822" y="1068888"/>
              <a:ext cx="1596995" cy="288975"/>
            </a:xfrm>
            <a:prstGeom prst="rect">
              <a:avLst/>
            </a:prstGeom>
            <a:noFill/>
          </p:spPr>
          <p:txBody>
            <a:bodyPr wrap="none">
              <a:spAutoFit/>
            </a:bodyPr>
            <a:lstStyle/>
            <a:p>
              <a:pPr>
                <a:defRPr/>
              </a:pPr>
              <a:r>
                <a:rPr lang="en-US" sz="1050" dirty="0">
                  <a:solidFill>
                    <a:prstClr val="white">
                      <a:lumMod val="50000"/>
                    </a:prstClr>
                  </a:solidFill>
                  <a:latin typeface="Century Gothic"/>
                  <a:cs typeface="Century Gothic"/>
                </a:rPr>
                <a:t>MANAGING </a:t>
              </a:r>
              <a:r>
                <a:rPr lang="en-US" sz="1050" dirty="0" smtClean="0">
                  <a:solidFill>
                    <a:prstClr val="white">
                      <a:lumMod val="50000"/>
                    </a:prstClr>
                  </a:solidFill>
                  <a:latin typeface="Century Gothic"/>
                  <a:cs typeface="Century Gothic"/>
                </a:rPr>
                <a:t>WATER</a:t>
              </a:r>
              <a:endParaRPr lang="en-US" sz="1050" dirty="0">
                <a:solidFill>
                  <a:prstClr val="white">
                    <a:lumMod val="50000"/>
                  </a:prstClr>
                </a:solidFill>
                <a:latin typeface="Century Gothic"/>
                <a:cs typeface="Century Gothic"/>
              </a:endParaRPr>
            </a:p>
          </p:txBody>
        </p:sp>
        <p:sp>
          <p:nvSpPr>
            <p:cNvPr id="17" name="TextBox 16"/>
            <p:cNvSpPr txBox="1"/>
            <p:nvPr/>
          </p:nvSpPr>
          <p:spPr>
            <a:xfrm>
              <a:off x="3441599" y="2698949"/>
              <a:ext cx="2054947" cy="288975"/>
            </a:xfrm>
            <a:prstGeom prst="rect">
              <a:avLst/>
            </a:prstGeom>
            <a:noFill/>
          </p:spPr>
          <p:txBody>
            <a:bodyPr wrap="none">
              <a:spAutoFit/>
            </a:bodyPr>
            <a:lstStyle/>
            <a:p>
              <a:pPr>
                <a:defRPr/>
              </a:pPr>
              <a:r>
                <a:rPr lang="en-US" sz="1050" dirty="0">
                  <a:solidFill>
                    <a:srgbClr val="005A8C">
                      <a:lumMod val="75000"/>
                    </a:srgbClr>
                  </a:solidFill>
                  <a:latin typeface="Century Gothic"/>
                  <a:cs typeface="Century Gothic"/>
                </a:rPr>
                <a:t>OF </a:t>
              </a:r>
              <a:r>
                <a:rPr lang="en-US" sz="1050" dirty="0" smtClean="0">
                  <a:solidFill>
                    <a:srgbClr val="005A8C">
                      <a:lumMod val="75000"/>
                    </a:srgbClr>
                  </a:solidFill>
                  <a:latin typeface="Century Gothic"/>
                  <a:cs typeface="Century Gothic"/>
                </a:rPr>
                <a:t>GLOBAL CATCHMENTS</a:t>
              </a:r>
              <a:endParaRPr lang="en-US" sz="1050" dirty="0">
                <a:solidFill>
                  <a:srgbClr val="005A8C">
                    <a:lumMod val="75000"/>
                  </a:srgbClr>
                </a:solidFill>
                <a:latin typeface="Century Gothic"/>
                <a:cs typeface="Century Gothic"/>
              </a:endParaRPr>
            </a:p>
          </p:txBody>
        </p:sp>
        <p:sp>
          <p:nvSpPr>
            <p:cNvPr id="18" name="TextBox 17"/>
            <p:cNvSpPr txBox="1"/>
            <p:nvPr/>
          </p:nvSpPr>
          <p:spPr>
            <a:xfrm>
              <a:off x="3451527" y="3069433"/>
              <a:ext cx="1268119" cy="288975"/>
            </a:xfrm>
            <a:prstGeom prst="rect">
              <a:avLst/>
            </a:prstGeom>
            <a:noFill/>
          </p:spPr>
          <p:txBody>
            <a:bodyPr wrap="none">
              <a:spAutoFit/>
            </a:bodyPr>
            <a:lstStyle/>
            <a:p>
              <a:pPr>
                <a:defRPr/>
              </a:pPr>
              <a:r>
                <a:rPr lang="en-US" sz="1050" dirty="0">
                  <a:solidFill>
                    <a:prstClr val="white">
                      <a:lumMod val="50000"/>
                    </a:prstClr>
                  </a:solidFill>
                  <a:latin typeface="Century Gothic"/>
                  <a:cs typeface="Century Gothic"/>
                </a:rPr>
                <a:t>WORLDS’S TOP</a:t>
              </a:r>
            </a:p>
          </p:txBody>
        </p:sp>
        <p:sp>
          <p:nvSpPr>
            <p:cNvPr id="19" name="TextBox 18"/>
            <p:cNvSpPr txBox="1"/>
            <p:nvPr/>
          </p:nvSpPr>
          <p:spPr>
            <a:xfrm>
              <a:off x="3786735" y="4804926"/>
              <a:ext cx="1443166" cy="288975"/>
            </a:xfrm>
            <a:prstGeom prst="rect">
              <a:avLst/>
            </a:prstGeom>
            <a:noFill/>
          </p:spPr>
          <p:txBody>
            <a:bodyPr wrap="none">
              <a:spAutoFit/>
            </a:bodyPr>
            <a:lstStyle/>
            <a:p>
              <a:pPr>
                <a:defRPr/>
              </a:pPr>
              <a:r>
                <a:rPr lang="en-US" sz="1050" dirty="0">
                  <a:solidFill>
                    <a:srgbClr val="005A8C">
                      <a:lumMod val="75000"/>
                    </a:srgbClr>
                  </a:solidFill>
                  <a:latin typeface="Century Gothic"/>
                  <a:cs typeface="Century Gothic"/>
                </a:rPr>
                <a:t>MODELLING FIRM</a:t>
              </a:r>
            </a:p>
          </p:txBody>
        </p:sp>
        <p:sp>
          <p:nvSpPr>
            <p:cNvPr id="20" name="TextBox 19"/>
            <p:cNvSpPr txBox="1"/>
            <p:nvPr/>
          </p:nvSpPr>
          <p:spPr>
            <a:xfrm>
              <a:off x="4998686" y="2256763"/>
              <a:ext cx="399957" cy="455354"/>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000" dirty="0">
                  <a:solidFill>
                    <a:srgbClr val="7F7F7F"/>
                  </a:solidFill>
                  <a:latin typeface="Impact" pitchFamily="34" charset="0"/>
                  <a:ea typeface="Impact" pitchFamily="34" charset="0"/>
                  <a:cs typeface="Impact" pitchFamily="34" charset="0"/>
                </a:rPr>
                <a:t>%</a:t>
              </a:r>
              <a:endParaRPr lang="en-US" sz="400" baseline="30000" dirty="0">
                <a:solidFill>
                  <a:srgbClr val="7F7F7F"/>
                </a:solidFill>
                <a:latin typeface="Impact" pitchFamily="34" charset="0"/>
                <a:ea typeface="Impact" pitchFamily="34" charset="0"/>
                <a:cs typeface="Impact" pitchFamily="34" charset="0"/>
              </a:endParaRPr>
            </a:p>
          </p:txBody>
        </p:sp>
        <p:sp>
          <p:nvSpPr>
            <p:cNvPr id="21" name="TextBox 20"/>
            <p:cNvSpPr txBox="1"/>
            <p:nvPr/>
          </p:nvSpPr>
          <p:spPr>
            <a:xfrm>
              <a:off x="5620857" y="1099218"/>
              <a:ext cx="1612909" cy="1786387"/>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9600" dirty="0">
                  <a:solidFill>
                    <a:srgbClr val="7F7F7F"/>
                  </a:solidFill>
                  <a:latin typeface="Impact" pitchFamily="34" charset="0"/>
                  <a:ea typeface="Impact" pitchFamily="34" charset="0"/>
                  <a:cs typeface="Impact" pitchFamily="34" charset="0"/>
                </a:rPr>
                <a:t>28</a:t>
              </a:r>
              <a:endParaRPr lang="en-US" sz="1600" dirty="0">
                <a:solidFill>
                  <a:srgbClr val="7F7F7F"/>
                </a:solidFill>
                <a:latin typeface="Impact" pitchFamily="34" charset="0"/>
                <a:ea typeface="Impact" pitchFamily="34" charset="0"/>
                <a:cs typeface="Impact" pitchFamily="34" charset="0"/>
              </a:endParaRPr>
            </a:p>
          </p:txBody>
        </p:sp>
        <p:sp>
          <p:nvSpPr>
            <p:cNvPr id="20500" name="TextBox 21"/>
            <p:cNvSpPr txBox="1">
              <a:spLocks noChangeArrowheads="1"/>
            </p:cNvSpPr>
            <p:nvPr/>
          </p:nvSpPr>
          <p:spPr bwMode="auto">
            <a:xfrm>
              <a:off x="5601401" y="3234385"/>
              <a:ext cx="721760" cy="178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9600" dirty="0">
                  <a:solidFill>
                    <a:srgbClr val="7F7F7F"/>
                  </a:solidFill>
                  <a:latin typeface="Impact" pitchFamily="34" charset="0"/>
                  <a:ea typeface="Impact" pitchFamily="34" charset="0"/>
                  <a:cs typeface="Impact" pitchFamily="34" charset="0"/>
                </a:rPr>
                <a:t>1</a:t>
              </a:r>
              <a:endParaRPr lang="en-US" sz="1600" dirty="0">
                <a:solidFill>
                  <a:srgbClr val="7F7F7F"/>
                </a:solidFill>
                <a:latin typeface="Impact" pitchFamily="34" charset="0"/>
                <a:ea typeface="Impact" pitchFamily="34" charset="0"/>
                <a:cs typeface="Impact" pitchFamily="34" charset="0"/>
              </a:endParaRPr>
            </a:p>
          </p:txBody>
        </p:sp>
        <p:sp>
          <p:nvSpPr>
            <p:cNvPr id="23" name="TextBox 22"/>
            <p:cNvSpPr txBox="1"/>
            <p:nvPr/>
          </p:nvSpPr>
          <p:spPr>
            <a:xfrm>
              <a:off x="5652297" y="1095804"/>
              <a:ext cx="1883065" cy="288975"/>
            </a:xfrm>
            <a:prstGeom prst="rect">
              <a:avLst/>
            </a:prstGeom>
            <a:noFill/>
          </p:spPr>
          <p:txBody>
            <a:bodyPr>
              <a:spAutoFit/>
            </a:bodyPr>
            <a:lstStyle/>
            <a:p>
              <a:pPr>
                <a:defRPr/>
              </a:pPr>
              <a:r>
                <a:rPr lang="en-US" sz="1050" dirty="0">
                  <a:solidFill>
                    <a:prstClr val="white">
                      <a:lumMod val="50000"/>
                    </a:prstClr>
                  </a:solidFill>
                  <a:latin typeface="Century Gothic"/>
                  <a:cs typeface="Century Gothic"/>
                </a:rPr>
                <a:t>SCIENCE TO PRACTISE</a:t>
              </a:r>
            </a:p>
          </p:txBody>
        </p:sp>
        <p:sp>
          <p:nvSpPr>
            <p:cNvPr id="24" name="TextBox 23"/>
            <p:cNvSpPr txBox="1"/>
            <p:nvPr/>
          </p:nvSpPr>
          <p:spPr>
            <a:xfrm>
              <a:off x="5652297" y="2610946"/>
              <a:ext cx="2131272" cy="472867"/>
            </a:xfrm>
            <a:prstGeom prst="rect">
              <a:avLst/>
            </a:prstGeom>
            <a:noFill/>
          </p:spPr>
          <p:txBody>
            <a:bodyPr>
              <a:spAutoFit/>
            </a:bodyPr>
            <a:lstStyle/>
            <a:p>
              <a:pPr>
                <a:defRPr/>
              </a:pPr>
              <a:r>
                <a:rPr lang="en-US" sz="1050" dirty="0">
                  <a:solidFill>
                    <a:srgbClr val="005A8C">
                      <a:lumMod val="75000"/>
                    </a:srgbClr>
                  </a:solidFill>
                  <a:latin typeface="Century Gothic"/>
                  <a:cs typeface="Century Gothic"/>
                </a:rPr>
                <a:t>OF REVENUE USED FOR R&amp;D</a:t>
              </a:r>
            </a:p>
          </p:txBody>
        </p:sp>
        <p:sp>
          <p:nvSpPr>
            <p:cNvPr id="25" name="TextBox 24"/>
            <p:cNvSpPr txBox="1"/>
            <p:nvPr/>
          </p:nvSpPr>
          <p:spPr>
            <a:xfrm>
              <a:off x="5728415" y="3058139"/>
              <a:ext cx="1954162" cy="288975"/>
            </a:xfrm>
            <a:prstGeom prst="rect">
              <a:avLst/>
            </a:prstGeom>
            <a:noFill/>
          </p:spPr>
          <p:txBody>
            <a:bodyPr wrap="none">
              <a:spAutoFit/>
            </a:bodyPr>
            <a:lstStyle/>
            <a:p>
              <a:pPr>
                <a:defRPr/>
              </a:pPr>
              <a:r>
                <a:rPr lang="en-US" sz="1050" dirty="0" smtClean="0">
                  <a:solidFill>
                    <a:prstClr val="white">
                      <a:lumMod val="50000"/>
                    </a:prstClr>
                  </a:solidFill>
                  <a:latin typeface="Century Gothic"/>
                  <a:cs typeface="Century Gothic"/>
                </a:rPr>
                <a:t>Water </a:t>
              </a:r>
              <a:r>
                <a:rPr lang="en-US" sz="1050" dirty="0">
                  <a:solidFill>
                    <a:prstClr val="white">
                      <a:lumMod val="50000"/>
                    </a:prstClr>
                  </a:solidFill>
                  <a:latin typeface="Century Gothic"/>
                  <a:cs typeface="Century Gothic"/>
                </a:rPr>
                <a:t>management to  </a:t>
              </a:r>
            </a:p>
          </p:txBody>
        </p:sp>
        <p:sp>
          <p:nvSpPr>
            <p:cNvPr id="26" name="TextBox 25"/>
            <p:cNvSpPr txBox="1"/>
            <p:nvPr/>
          </p:nvSpPr>
          <p:spPr>
            <a:xfrm>
              <a:off x="5662226" y="4814286"/>
              <a:ext cx="1344149" cy="288975"/>
            </a:xfrm>
            <a:prstGeom prst="rect">
              <a:avLst/>
            </a:prstGeom>
            <a:noFill/>
          </p:spPr>
          <p:txBody>
            <a:bodyPr wrap="none">
              <a:spAutoFit/>
            </a:bodyPr>
            <a:lstStyle/>
            <a:p>
              <a:pPr>
                <a:defRPr/>
              </a:pPr>
              <a:r>
                <a:rPr lang="en-US" sz="1050" dirty="0">
                  <a:solidFill>
                    <a:srgbClr val="005A8C">
                      <a:lumMod val="75000"/>
                    </a:srgbClr>
                  </a:solidFill>
                  <a:latin typeface="Century Gothic"/>
                  <a:cs typeface="Century Gothic"/>
                </a:rPr>
                <a:t>Citizens or more</a:t>
              </a:r>
            </a:p>
          </p:txBody>
        </p:sp>
        <p:sp>
          <p:nvSpPr>
            <p:cNvPr id="27" name="TextBox 26"/>
            <p:cNvSpPr txBox="1"/>
            <p:nvPr/>
          </p:nvSpPr>
          <p:spPr>
            <a:xfrm>
              <a:off x="7197801" y="1910181"/>
              <a:ext cx="599758" cy="595462"/>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a:solidFill>
                    <a:srgbClr val="7F7F7F"/>
                  </a:solidFill>
                  <a:latin typeface="Arial Black" pitchFamily="34" charset="0"/>
                  <a:ea typeface="Arial Black" pitchFamily="34" charset="0"/>
                  <a:cs typeface="Arial Black" pitchFamily="34" charset="0"/>
                </a:rPr>
                <a:t>%</a:t>
              </a:r>
              <a:endParaRPr lang="en-US" sz="300" baseline="30000">
                <a:solidFill>
                  <a:srgbClr val="7F7F7F"/>
                </a:solidFill>
                <a:latin typeface="Arial Black" pitchFamily="34" charset="0"/>
                <a:ea typeface="Arial Black" pitchFamily="34" charset="0"/>
                <a:cs typeface="Arial Black" pitchFamily="34" charset="0"/>
              </a:endParaRPr>
            </a:p>
          </p:txBody>
        </p:sp>
        <p:sp>
          <p:nvSpPr>
            <p:cNvPr id="28" name="TextBox 27"/>
            <p:cNvSpPr txBox="1"/>
            <p:nvPr/>
          </p:nvSpPr>
          <p:spPr>
            <a:xfrm>
              <a:off x="6183461" y="4226976"/>
              <a:ext cx="1570474" cy="735572"/>
            </a:xfrm>
            <a:prstGeom prst="rect">
              <a:avLst/>
            </a:prstGeom>
            <a:noFill/>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3600" dirty="0">
                  <a:solidFill>
                    <a:srgbClr val="7F7F7F"/>
                  </a:solidFill>
                  <a:latin typeface="Impact" pitchFamily="34" charset="0"/>
                  <a:ea typeface="Impact" pitchFamily="34" charset="0"/>
                  <a:cs typeface="Impact" pitchFamily="34" charset="0"/>
                </a:rPr>
                <a:t>Billion</a:t>
              </a:r>
              <a:endParaRPr lang="en-US" sz="500" baseline="30000" dirty="0">
                <a:solidFill>
                  <a:srgbClr val="7F7F7F"/>
                </a:solidFill>
                <a:latin typeface="Impact" pitchFamily="34" charset="0"/>
                <a:ea typeface="Impact" pitchFamily="34" charset="0"/>
                <a:cs typeface="Impact" pitchFamily="34" charset="0"/>
              </a:endParaRPr>
            </a:p>
          </p:txBody>
        </p:sp>
        <p:sp>
          <p:nvSpPr>
            <p:cNvPr id="29" name="Rectangle 28"/>
            <p:cNvSpPr/>
            <p:nvPr/>
          </p:nvSpPr>
          <p:spPr>
            <a:xfrm>
              <a:off x="3343972" y="993366"/>
              <a:ext cx="2276887" cy="2050457"/>
            </a:xfrm>
            <a:prstGeom prst="rect">
              <a:avLst/>
            </a:prstGeom>
            <a:noFill/>
            <a:ln w="1905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600">
                <a:solidFill>
                  <a:srgbClr val="FFFFFF"/>
                </a:solidFill>
              </a:endParaRPr>
            </a:p>
          </p:txBody>
        </p:sp>
        <p:sp>
          <p:nvSpPr>
            <p:cNvPr id="30" name="Rectangle 29"/>
            <p:cNvSpPr/>
            <p:nvPr/>
          </p:nvSpPr>
          <p:spPr>
            <a:xfrm>
              <a:off x="5620858" y="993366"/>
              <a:ext cx="2275232" cy="2050457"/>
            </a:xfrm>
            <a:prstGeom prst="rect">
              <a:avLst/>
            </a:prstGeom>
            <a:noFill/>
            <a:ln w="1905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600">
                <a:solidFill>
                  <a:srgbClr val="FFFFFF"/>
                </a:solidFill>
              </a:endParaRPr>
            </a:p>
          </p:txBody>
        </p:sp>
        <p:sp>
          <p:nvSpPr>
            <p:cNvPr id="31" name="Rectangle 30"/>
            <p:cNvSpPr/>
            <p:nvPr/>
          </p:nvSpPr>
          <p:spPr>
            <a:xfrm>
              <a:off x="1068739" y="993366"/>
              <a:ext cx="2275233" cy="2050457"/>
            </a:xfrm>
            <a:prstGeom prst="rect">
              <a:avLst/>
            </a:prstGeom>
            <a:noFill/>
            <a:ln w="1905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600">
                <a:solidFill>
                  <a:srgbClr val="FFFFFF"/>
                </a:solidFill>
              </a:endParaRPr>
            </a:p>
          </p:txBody>
        </p:sp>
        <p:sp>
          <p:nvSpPr>
            <p:cNvPr id="32" name="Rectangle 31"/>
            <p:cNvSpPr/>
            <p:nvPr/>
          </p:nvSpPr>
          <p:spPr>
            <a:xfrm>
              <a:off x="3343972" y="3043823"/>
              <a:ext cx="2276887" cy="2048751"/>
            </a:xfrm>
            <a:prstGeom prst="rect">
              <a:avLst/>
            </a:prstGeom>
            <a:noFill/>
            <a:ln w="1905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600">
                <a:solidFill>
                  <a:srgbClr val="FFFFFF"/>
                </a:solidFill>
              </a:endParaRPr>
            </a:p>
          </p:txBody>
        </p:sp>
        <p:sp>
          <p:nvSpPr>
            <p:cNvPr id="33" name="Rectangle 32"/>
            <p:cNvSpPr/>
            <p:nvPr/>
          </p:nvSpPr>
          <p:spPr>
            <a:xfrm>
              <a:off x="5620858" y="3043823"/>
              <a:ext cx="2275232" cy="2048751"/>
            </a:xfrm>
            <a:prstGeom prst="rect">
              <a:avLst/>
            </a:prstGeom>
            <a:noFill/>
            <a:ln w="1905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600">
                <a:solidFill>
                  <a:srgbClr val="FFFFFF"/>
                </a:solidFill>
              </a:endParaRPr>
            </a:p>
          </p:txBody>
        </p:sp>
        <p:sp>
          <p:nvSpPr>
            <p:cNvPr id="34" name="Rectangle 33"/>
            <p:cNvSpPr/>
            <p:nvPr/>
          </p:nvSpPr>
          <p:spPr>
            <a:xfrm>
              <a:off x="1068739" y="3043823"/>
              <a:ext cx="2275233" cy="2048751"/>
            </a:xfrm>
            <a:prstGeom prst="rect">
              <a:avLst/>
            </a:prstGeom>
            <a:noFill/>
            <a:ln w="1905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600">
                <a:solidFill>
                  <a:srgbClr val="FFFFFF"/>
                </a:solidFill>
              </a:endParaRPr>
            </a:p>
          </p:txBody>
        </p:sp>
      </p:grpSp>
    </p:spTree>
    <p:extLst>
      <p:ext uri="{BB962C8B-B14F-4D97-AF65-F5344CB8AC3E}">
        <p14:creationId xmlns:p14="http://schemas.microsoft.com/office/powerpoint/2010/main" xmlns="" val="3156529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GEUS in brief</a:t>
            </a:r>
            <a:endParaRPr lang="en-GB" dirty="0"/>
          </a:p>
        </p:txBody>
      </p:sp>
      <p:sp>
        <p:nvSpPr>
          <p:cNvPr id="3" name="Footer Placeholder 2"/>
          <p:cNvSpPr>
            <a:spLocks noGrp="1"/>
          </p:cNvSpPr>
          <p:nvPr>
            <p:ph type="ftr" sz="quarter" idx="11"/>
          </p:nvPr>
        </p:nvSpPr>
        <p:spPr/>
        <p:txBody>
          <a:bodyPr/>
          <a:lstStyle/>
          <a:p>
            <a:r>
              <a:rPr lang="en-GB" noProof="0" dirty="0" smtClean="0"/>
              <a:t>© DHI</a:t>
            </a:r>
            <a:endParaRPr lang="en-GB" noProof="0" dirty="0"/>
          </a:p>
        </p:txBody>
      </p:sp>
      <p:sp>
        <p:nvSpPr>
          <p:cNvPr id="5" name="Rectangle 3"/>
          <p:cNvSpPr txBox="1">
            <a:spLocks noChangeArrowheads="1"/>
          </p:cNvSpPr>
          <p:nvPr/>
        </p:nvSpPr>
        <p:spPr>
          <a:xfrm>
            <a:off x="480303" y="1344024"/>
            <a:ext cx="4387912" cy="3056525"/>
          </a:xfrm>
          <a:prstGeom prst="rect">
            <a:avLst/>
          </a:prstGeom>
        </p:spPr>
        <p:txBody>
          <a:bodyPr/>
          <a:lstStyle/>
          <a:p>
            <a:pPr marL="342900" marR="0" lvl="0" indent="-342900" fontAlgn="auto">
              <a:lnSpc>
                <a:spcPct val="100000"/>
              </a:lnSpc>
              <a:spcBef>
                <a:spcPts val="600"/>
              </a:spcBef>
              <a:spcAft>
                <a:spcPts val="0"/>
              </a:spcAft>
              <a:buClr>
                <a:schemeClr val="tx1"/>
              </a:buClr>
              <a:buSzPct val="120000"/>
              <a:buFont typeface="Arial" pitchFamily="34" charset="0"/>
              <a:buChar char="•"/>
              <a:tabLst/>
              <a:defRPr/>
            </a:pPr>
            <a:r>
              <a:rPr lang="en-GB" sz="1600" dirty="0" smtClean="0"/>
              <a:t>125 years as a research institution</a:t>
            </a:r>
          </a:p>
          <a:p>
            <a:pPr marL="342900" marR="0" lvl="0" indent="-342900" fontAlgn="auto">
              <a:lnSpc>
                <a:spcPct val="100000"/>
              </a:lnSpc>
              <a:spcBef>
                <a:spcPts val="600"/>
              </a:spcBef>
              <a:spcAft>
                <a:spcPts val="0"/>
              </a:spcAft>
              <a:buClr>
                <a:schemeClr val="tx1"/>
              </a:buClr>
              <a:buSzPct val="120000"/>
              <a:buFont typeface="Arial" pitchFamily="34" charset="0"/>
              <a:buChar char="•"/>
              <a:tabLst/>
              <a:defRPr/>
            </a:pPr>
            <a:r>
              <a:rPr lang="en-GB" sz="1600" dirty="0" smtClean="0"/>
              <a:t>330 staff,  incl. more than 200 scientists  (~ more than 300 full time positions)</a:t>
            </a:r>
          </a:p>
          <a:p>
            <a:pPr marL="342900" indent="-342900">
              <a:spcBef>
                <a:spcPts val="600"/>
              </a:spcBef>
              <a:buClr>
                <a:schemeClr val="tx1"/>
              </a:buClr>
              <a:buSzPct val="120000"/>
              <a:buFont typeface="Arial" pitchFamily="34" charset="0"/>
              <a:buChar char="•"/>
              <a:defRPr/>
            </a:pPr>
            <a:r>
              <a:rPr lang="en-GB" sz="1600" dirty="0" smtClean="0"/>
              <a:t>Turnover: US$ 80M – of which more than 50% derive from external projects</a:t>
            </a:r>
          </a:p>
          <a:p>
            <a:pPr marL="342900" indent="-342900">
              <a:spcBef>
                <a:spcPts val="600"/>
              </a:spcBef>
              <a:buClr>
                <a:schemeClr val="tx1"/>
              </a:buClr>
              <a:buSzPct val="120000"/>
              <a:buFont typeface="Arial" pitchFamily="34" charset="0"/>
              <a:buChar char="•"/>
              <a:defRPr/>
            </a:pPr>
            <a:r>
              <a:rPr lang="en-GB" sz="1600" dirty="0" smtClean="0"/>
              <a:t>Offices in Denmark and Greenland</a:t>
            </a:r>
            <a:endParaRPr lang="en-GB" sz="1600" dirty="0">
              <a:solidFill>
                <a:schemeClr val="tx2"/>
              </a:solidFill>
            </a:endParaRPr>
          </a:p>
          <a:p>
            <a:pPr marL="342900" marR="0" lvl="0" indent="-342900" fontAlgn="auto">
              <a:lnSpc>
                <a:spcPct val="100000"/>
              </a:lnSpc>
              <a:spcBef>
                <a:spcPts val="600"/>
              </a:spcBef>
              <a:spcAft>
                <a:spcPts val="0"/>
              </a:spcAft>
              <a:buClr>
                <a:schemeClr val="tx1"/>
              </a:buClr>
              <a:buSzPct val="120000"/>
              <a:buFont typeface="Arial" pitchFamily="34" charset="0"/>
              <a:buChar char="•"/>
              <a:tabLst/>
              <a:defRPr/>
            </a:pPr>
            <a:r>
              <a:rPr lang="en-GB" sz="1600" dirty="0" smtClean="0"/>
              <a:t>Independent research and advisory Institute in the Ministry of Climate, Energy and Building</a:t>
            </a:r>
          </a:p>
          <a:p>
            <a:pPr marL="342900" marR="0" lvl="0" indent="-342900" algn="l" defTabSz="914400" rtl="0" eaLnBrk="1" fontAlgn="auto" latinLnBrk="0" hangingPunct="1">
              <a:lnSpc>
                <a:spcPct val="100000"/>
              </a:lnSpc>
              <a:spcBef>
                <a:spcPct val="20000"/>
              </a:spcBef>
              <a:spcAft>
                <a:spcPts val="0"/>
              </a:spcAft>
              <a:buClr>
                <a:srgbClr val="F29E52"/>
              </a:buClr>
              <a:buSzPct val="120000"/>
              <a:buFontTx/>
              <a:buNone/>
              <a:tabLst/>
              <a:defRPr/>
            </a:pPr>
            <a:endParaRPr kumimoji="0" lang="da-DK" sz="1600" b="0" i="0" u="none" strike="noStrike" kern="1200" cap="none" spc="0" normalizeH="0" baseline="0" noProof="0" dirty="0">
              <a:ln>
                <a:noFill/>
              </a:ln>
              <a:solidFill>
                <a:schemeClr val="tx1"/>
              </a:solidFill>
              <a:effectLst/>
              <a:uLnTx/>
              <a:uFillTx/>
            </a:endParaRPr>
          </a:p>
        </p:txBody>
      </p:sp>
      <p:pic>
        <p:nvPicPr>
          <p:cNvPr id="1026" name="Picture 2" descr="C:\Users\vhs\AppData\Local\Microsoft\Windows\Temporary Internet Files\Content.Outlook\C76GH244\IMG_5403.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129212" y="1336230"/>
            <a:ext cx="3460613" cy="2595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92295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554038" y="-165317"/>
            <a:ext cx="8035637" cy="672012"/>
          </a:xfrm>
        </p:spPr>
        <p:txBody>
          <a:bodyPr>
            <a:normAutofit/>
          </a:bodyPr>
          <a:lstStyle/>
          <a:p>
            <a:r>
              <a:rPr lang="en-GB" altLang="da-DK" dirty="0"/>
              <a:t>Background</a:t>
            </a:r>
            <a:endParaRPr lang="zh-CN" altLang="en-GB" dirty="0"/>
          </a:p>
        </p:txBody>
      </p:sp>
      <p:sp>
        <p:nvSpPr>
          <p:cNvPr id="58371" name="Rectangle 3"/>
          <p:cNvSpPr>
            <a:spLocks noGrp="1"/>
          </p:cNvSpPr>
          <p:nvPr>
            <p:ph sz="quarter" idx="13"/>
          </p:nvPr>
        </p:nvSpPr>
        <p:spPr>
          <a:xfrm>
            <a:off x="554038" y="609600"/>
            <a:ext cx="8035925" cy="2693531"/>
          </a:xfrm>
        </p:spPr>
        <p:txBody>
          <a:bodyPr/>
          <a:lstStyle/>
          <a:p>
            <a:pPr>
              <a:lnSpc>
                <a:spcPct val="80000"/>
              </a:lnSpc>
            </a:pPr>
            <a:r>
              <a:rPr lang="en-GB" altLang="da-DK" dirty="0">
                <a:latin typeface="Tahoma" pitchFamily="34" charset="0"/>
                <a:ea typeface="宋体" pitchFamily="2" charset="-122"/>
                <a:cs typeface="Verdana" pitchFamily="34" charset="0"/>
              </a:rPr>
              <a:t>Groundwater constitutes 100 % of the drinking water resource in </a:t>
            </a:r>
            <a:r>
              <a:rPr lang="en-GB" altLang="da-DK" dirty="0" smtClean="0">
                <a:latin typeface="Tahoma" pitchFamily="34" charset="0"/>
                <a:ea typeface="宋体" pitchFamily="2" charset="-122"/>
                <a:cs typeface="Verdana" pitchFamily="34" charset="0"/>
              </a:rPr>
              <a:t>Denmark</a:t>
            </a:r>
          </a:p>
          <a:p>
            <a:pPr>
              <a:lnSpc>
                <a:spcPct val="80000"/>
              </a:lnSpc>
            </a:pPr>
            <a:r>
              <a:rPr lang="en-GB" altLang="da-DK" dirty="0" smtClean="0">
                <a:latin typeface="Tahoma" pitchFamily="34" charset="0"/>
                <a:ea typeface="宋体" pitchFamily="2" charset="-122"/>
                <a:cs typeface="Verdana" pitchFamily="34" charset="0"/>
              </a:rPr>
              <a:t>Groundwater </a:t>
            </a:r>
            <a:r>
              <a:rPr lang="en-GB" altLang="da-DK" dirty="0">
                <a:latin typeface="Tahoma" pitchFamily="34" charset="0"/>
                <a:ea typeface="宋体" pitchFamily="2" charset="-122"/>
                <a:cs typeface="Verdana" pitchFamily="34" charset="0"/>
              </a:rPr>
              <a:t>is heavily exploited in some </a:t>
            </a:r>
            <a:r>
              <a:rPr lang="en-GB" altLang="da-DK" dirty="0" smtClean="0">
                <a:latin typeface="Tahoma" pitchFamily="34" charset="0"/>
                <a:ea typeface="宋体" pitchFamily="2" charset="-122"/>
                <a:cs typeface="Verdana" pitchFamily="34" charset="0"/>
              </a:rPr>
              <a:t>area</a:t>
            </a:r>
            <a:r>
              <a:rPr lang="en-GB" altLang="da-DK" dirty="0">
                <a:latin typeface="Tahoma" pitchFamily="34" charset="0"/>
                <a:ea typeface="宋体" pitchFamily="2" charset="-122"/>
                <a:cs typeface="Verdana" pitchFamily="34" charset="0"/>
              </a:rPr>
              <a:t>	</a:t>
            </a:r>
          </a:p>
          <a:p>
            <a:pPr>
              <a:lnSpc>
                <a:spcPct val="80000"/>
              </a:lnSpc>
            </a:pPr>
            <a:r>
              <a:rPr lang="en-GB" altLang="zh-CN" dirty="0" smtClean="0">
                <a:latin typeface="Tahoma" pitchFamily="34" charset="0"/>
                <a:ea typeface="宋体" pitchFamily="2" charset="-122"/>
                <a:cs typeface="Verdana" pitchFamily="34" charset="0"/>
              </a:rPr>
              <a:t>63% </a:t>
            </a:r>
            <a:r>
              <a:rPr lang="en-GB" altLang="zh-CN" dirty="0">
                <a:latin typeface="Tahoma" pitchFamily="34" charset="0"/>
                <a:ea typeface="宋体" pitchFamily="2" charset="-122"/>
                <a:cs typeface="Verdana" pitchFamily="34" charset="0"/>
              </a:rPr>
              <a:t>of </a:t>
            </a:r>
            <a:r>
              <a:rPr lang="en-GB" altLang="zh-CN" dirty="0" smtClean="0">
                <a:latin typeface="Tahoma" pitchFamily="34" charset="0"/>
                <a:ea typeface="宋体" pitchFamily="2" charset="-122"/>
                <a:cs typeface="Verdana" pitchFamily="34" charset="0"/>
              </a:rPr>
              <a:t>land-use for agriculture</a:t>
            </a:r>
            <a:endParaRPr lang="en-GB" altLang="zh-CN" dirty="0">
              <a:latin typeface="Tahoma" pitchFamily="34" charset="0"/>
              <a:ea typeface="宋体" pitchFamily="2" charset="-122"/>
              <a:cs typeface="Verdana" pitchFamily="34" charset="0"/>
            </a:endParaRPr>
          </a:p>
          <a:p>
            <a:pPr>
              <a:lnSpc>
                <a:spcPct val="80000"/>
              </a:lnSpc>
            </a:pPr>
            <a:r>
              <a:rPr lang="en-GB" altLang="zh-CN" dirty="0">
                <a:latin typeface="Tahoma" pitchFamily="34" charset="0"/>
                <a:ea typeface="宋体" pitchFamily="2" charset="-122"/>
                <a:cs typeface="Verdana" pitchFamily="34" charset="0"/>
              </a:rPr>
              <a:t>Groundwater quality and quantity crucial for surface waters</a:t>
            </a:r>
          </a:p>
          <a:p>
            <a:pPr marL="0" indent="0">
              <a:lnSpc>
                <a:spcPct val="80000"/>
              </a:lnSpc>
              <a:buNone/>
            </a:pPr>
            <a:endParaRPr lang="en-GB" altLang="da-DK" dirty="0">
              <a:latin typeface="Tahoma" pitchFamily="34" charset="0"/>
              <a:ea typeface="宋体" pitchFamily="2" charset="-122"/>
              <a:cs typeface="Verdana" pitchFamily="34" charset="0"/>
            </a:endParaRPr>
          </a:p>
          <a:p>
            <a:pPr marL="0" indent="0">
              <a:lnSpc>
                <a:spcPct val="80000"/>
              </a:lnSpc>
              <a:buNone/>
            </a:pPr>
            <a:r>
              <a:rPr lang="en-GB" altLang="da-DK" dirty="0">
                <a:latin typeface="Tahoma" pitchFamily="34" charset="0"/>
                <a:ea typeface="宋体" pitchFamily="2" charset="-122"/>
                <a:cs typeface="Verdana" pitchFamily="34" charset="0"/>
              </a:rPr>
              <a:t>History</a:t>
            </a:r>
            <a:endParaRPr lang="en-GB" altLang="zh-CN" dirty="0">
              <a:latin typeface="Tahoma" pitchFamily="34" charset="0"/>
              <a:ea typeface="宋体" pitchFamily="2" charset="-122"/>
              <a:cs typeface="Verdana" pitchFamily="34" charset="0"/>
            </a:endParaRPr>
          </a:p>
          <a:p>
            <a:pPr lvl="1">
              <a:lnSpc>
                <a:spcPct val="80000"/>
              </a:lnSpc>
            </a:pPr>
            <a:r>
              <a:rPr lang="en-GB" altLang="da-DK" sz="1400" dirty="0" smtClean="0">
                <a:latin typeface="Tahoma" pitchFamily="34" charset="0"/>
                <a:ea typeface="宋体" pitchFamily="2" charset="-122"/>
                <a:cs typeface="Verdana" pitchFamily="34" charset="0"/>
              </a:rPr>
              <a:t>1900: Central </a:t>
            </a:r>
            <a:r>
              <a:rPr lang="en-GB" altLang="da-DK" sz="1400" dirty="0">
                <a:latin typeface="Tahoma" pitchFamily="34" charset="0"/>
                <a:ea typeface="宋体" pitchFamily="2" charset="-122"/>
                <a:cs typeface="Verdana" pitchFamily="34" charset="0"/>
              </a:rPr>
              <a:t>registration of </a:t>
            </a:r>
            <a:r>
              <a:rPr lang="en-GB" altLang="da-DK" sz="1400" dirty="0" smtClean="0">
                <a:latin typeface="Tahoma" pitchFamily="34" charset="0"/>
                <a:ea typeface="宋体" pitchFamily="2" charset="-122"/>
                <a:cs typeface="Verdana" pitchFamily="34" charset="0"/>
              </a:rPr>
              <a:t>bores</a:t>
            </a:r>
          </a:p>
          <a:p>
            <a:pPr lvl="1">
              <a:lnSpc>
                <a:spcPct val="80000"/>
              </a:lnSpc>
            </a:pPr>
            <a:r>
              <a:rPr lang="en-GB" altLang="da-DK" sz="1400" dirty="0" smtClean="0">
                <a:latin typeface="Tahoma" pitchFamily="34" charset="0"/>
                <a:ea typeface="宋体" pitchFamily="2" charset="-122"/>
                <a:cs typeface="Verdana" pitchFamily="34" charset="0"/>
              </a:rPr>
              <a:t>1950</a:t>
            </a:r>
            <a:r>
              <a:rPr lang="en-GB" altLang="da-DK" sz="1400" dirty="0">
                <a:latin typeface="Tahoma" pitchFamily="34" charset="0"/>
                <a:ea typeface="宋体" pitchFamily="2" charset="-122"/>
                <a:cs typeface="Verdana" pitchFamily="34" charset="0"/>
              </a:rPr>
              <a:t>:</a:t>
            </a:r>
            <a:r>
              <a:rPr lang="en-GB" altLang="zh-CN" sz="1400" dirty="0">
                <a:latin typeface="Tahoma" pitchFamily="34" charset="0"/>
                <a:ea typeface="宋体" pitchFamily="2" charset="-122"/>
                <a:cs typeface="Verdana" pitchFamily="34" charset="0"/>
              </a:rPr>
              <a:t> </a:t>
            </a:r>
            <a:r>
              <a:rPr lang="en-GB" altLang="da-DK" sz="1400" dirty="0">
                <a:latin typeface="Tahoma" pitchFamily="34" charset="0"/>
                <a:ea typeface="宋体" pitchFamily="2" charset="-122"/>
                <a:cs typeface="Verdana" pitchFamily="34" charset="0"/>
              </a:rPr>
              <a:t>First national groundwater table monitoring programme</a:t>
            </a:r>
            <a:endParaRPr lang="en-GB" altLang="zh-CN" sz="1400" dirty="0">
              <a:latin typeface="Tahoma" pitchFamily="34" charset="0"/>
              <a:ea typeface="宋体" pitchFamily="2" charset="-122"/>
              <a:cs typeface="Verdana" pitchFamily="34" charset="0"/>
            </a:endParaRPr>
          </a:p>
          <a:p>
            <a:pPr lvl="1">
              <a:lnSpc>
                <a:spcPct val="80000"/>
              </a:lnSpc>
            </a:pPr>
            <a:r>
              <a:rPr lang="en-GB" altLang="da-DK" sz="1400" dirty="0">
                <a:latin typeface="Tahoma" pitchFamily="34" charset="0"/>
                <a:ea typeface="宋体" pitchFamily="2" charset="-122"/>
                <a:cs typeface="Verdana" pitchFamily="34" charset="0"/>
              </a:rPr>
              <a:t>1988:</a:t>
            </a:r>
            <a:r>
              <a:rPr lang="zh-CN" altLang="da-DK" sz="1400" dirty="0">
                <a:solidFill>
                  <a:srgbClr val="FF0000"/>
                </a:solidFill>
                <a:latin typeface="Tahoma" pitchFamily="34" charset="0"/>
                <a:ea typeface="宋体" pitchFamily="2" charset="-122"/>
                <a:cs typeface="Verdana" pitchFamily="34" charset="0"/>
              </a:rPr>
              <a:t> </a:t>
            </a:r>
            <a:r>
              <a:rPr lang="en-GB" altLang="da-DK" sz="1400" dirty="0">
                <a:latin typeface="Tahoma" pitchFamily="34" charset="0"/>
                <a:ea typeface="宋体" pitchFamily="2" charset="-122"/>
                <a:cs typeface="Verdana" pitchFamily="34" charset="0"/>
              </a:rPr>
              <a:t>The national groundwater monitoring programme </a:t>
            </a:r>
            <a:r>
              <a:rPr lang="en-GB" altLang="da-DK" sz="1400" dirty="0" smtClean="0">
                <a:latin typeface="Tahoma" pitchFamily="34" charset="0"/>
                <a:ea typeface="宋体" pitchFamily="2" charset="-122"/>
                <a:cs typeface="Verdana" pitchFamily="34" charset="0"/>
              </a:rPr>
              <a:t>initiated</a:t>
            </a:r>
            <a:endParaRPr lang="en-GB" altLang="zh-CN" sz="1400" dirty="0" smtClean="0">
              <a:latin typeface="Tahoma" pitchFamily="34" charset="0"/>
              <a:ea typeface="宋体" pitchFamily="2" charset="-122"/>
              <a:cs typeface="Verdana" pitchFamily="34" charset="0"/>
            </a:endParaRPr>
          </a:p>
          <a:p>
            <a:pPr lvl="1">
              <a:lnSpc>
                <a:spcPct val="80000"/>
              </a:lnSpc>
            </a:pPr>
            <a:r>
              <a:rPr lang="en-GB" altLang="da-DK" sz="1400" dirty="0" smtClean="0">
                <a:latin typeface="Tahoma" pitchFamily="34" charset="0"/>
                <a:ea typeface="宋体" pitchFamily="2" charset="-122"/>
                <a:cs typeface="Verdana" pitchFamily="34" charset="0"/>
              </a:rPr>
              <a:t>2004: The national groundwater table monitoring programme is integrated in the overall monitoring programme</a:t>
            </a:r>
          </a:p>
          <a:p>
            <a:pPr lvl="1">
              <a:lnSpc>
                <a:spcPct val="80000"/>
              </a:lnSpc>
            </a:pPr>
            <a:r>
              <a:rPr lang="en-GB" altLang="da-DK" sz="1400" dirty="0" smtClean="0">
                <a:latin typeface="Tahoma" pitchFamily="34" charset="0"/>
                <a:ea typeface="宋体" pitchFamily="2" charset="-122"/>
                <a:cs typeface="Verdana" pitchFamily="34" charset="0"/>
              </a:rPr>
              <a:t>2007</a:t>
            </a:r>
            <a:r>
              <a:rPr lang="en-GB" altLang="da-DK" sz="1400" dirty="0">
                <a:latin typeface="Tahoma" pitchFamily="34" charset="0"/>
                <a:ea typeface="宋体" pitchFamily="2" charset="-122"/>
                <a:cs typeface="Verdana" pitchFamily="34" charset="0"/>
              </a:rPr>
              <a:t>: The Water Framework Directive initiates a change in monitoring strategy and redesign of the monitoring network</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r="-8379"/>
          <a:stretch/>
        </p:blipFill>
        <p:spPr bwMode="auto">
          <a:xfrm>
            <a:off x="3270808" y="3303131"/>
            <a:ext cx="4709354" cy="1621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8686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1">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1">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8" end="8"/>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8371">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83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54326" y="457691"/>
            <a:ext cx="8035637" cy="672012"/>
          </a:xfrm>
        </p:spPr>
        <p:txBody>
          <a:bodyPr>
            <a:normAutofit fontScale="90000"/>
          </a:bodyPr>
          <a:lstStyle/>
          <a:p>
            <a:r>
              <a:rPr lang="en-GB" altLang="zh-CN" sz="2700" dirty="0"/>
              <a:t>What is Groundwater monitoring?</a:t>
            </a:r>
            <a:br>
              <a:rPr lang="en-GB" altLang="zh-CN" sz="2700" dirty="0"/>
            </a:br>
            <a:r>
              <a:rPr lang="en-GB" altLang="zh-CN" sz="1500" dirty="0">
                <a:latin typeface="Tahoma" pitchFamily="34" charset="0"/>
                <a:ea typeface="宋体" pitchFamily="2" charset="-122"/>
                <a:cs typeface="Verdana" pitchFamily="34" charset="0"/>
              </a:rPr>
              <a:t/>
            </a:r>
            <a:br>
              <a:rPr lang="en-GB" altLang="zh-CN" sz="1500" dirty="0">
                <a:latin typeface="Tahoma" pitchFamily="34" charset="0"/>
                <a:ea typeface="宋体" pitchFamily="2" charset="-122"/>
                <a:cs typeface="Verdana" pitchFamily="34" charset="0"/>
              </a:rPr>
            </a:br>
            <a:r>
              <a:rPr lang="en-GB" altLang="zh-CN" sz="1800" dirty="0">
                <a:latin typeface="Tahoma" pitchFamily="34" charset="0"/>
                <a:ea typeface="宋体" pitchFamily="2" charset="-122"/>
                <a:cs typeface="Verdana" pitchFamily="34" charset="0"/>
              </a:rPr>
              <a:t>Groundwater monitoring collects data of relevance for policy and management issues in the water sector. Special focus on establishment of time </a:t>
            </a:r>
            <a:r>
              <a:rPr lang="en-GB" altLang="zh-CN" sz="1800" dirty="0" smtClean="0">
                <a:latin typeface="Tahoma" pitchFamily="34" charset="0"/>
                <a:ea typeface="宋体" pitchFamily="2" charset="-122"/>
                <a:cs typeface="Verdana" pitchFamily="34" charset="0"/>
              </a:rPr>
              <a:t>series and of mapping: </a:t>
            </a:r>
            <a:endParaRPr lang="en-GB" altLang="zh-CN" sz="3300" dirty="0">
              <a:solidFill>
                <a:srgbClr val="FF0000"/>
              </a:solidFill>
              <a:latin typeface="Tahoma" pitchFamily="34" charset="0"/>
              <a:ea typeface="宋体" pitchFamily="2" charset="-122"/>
              <a:cs typeface="Verdana" pitchFamily="34" charset="0"/>
            </a:endParaRPr>
          </a:p>
        </p:txBody>
      </p:sp>
      <p:sp>
        <p:nvSpPr>
          <p:cNvPr id="7171" name="Rectangle 3"/>
          <p:cNvSpPr>
            <a:spLocks noGrp="1" noChangeArrowheads="1"/>
          </p:cNvSpPr>
          <p:nvPr>
            <p:ph sz="quarter" idx="13"/>
          </p:nvPr>
        </p:nvSpPr>
        <p:spPr>
          <a:xfrm>
            <a:off x="554325" y="1426956"/>
            <a:ext cx="3846225" cy="3322544"/>
          </a:xfrm>
          <a:ln>
            <a:solidFill>
              <a:schemeClr val="accent1"/>
            </a:solidFill>
          </a:ln>
        </p:spPr>
        <p:txBody>
          <a:bodyPr/>
          <a:lstStyle/>
          <a:p>
            <a:pPr marL="176212" lvl="1" indent="0">
              <a:buNone/>
            </a:pPr>
            <a:r>
              <a:rPr lang="en-GB" altLang="zh-CN" sz="2400" u="sng" dirty="0">
                <a:solidFill>
                  <a:schemeClr val="accent3">
                    <a:lumMod val="50000"/>
                  </a:schemeClr>
                </a:solidFill>
                <a:latin typeface="Tahoma" pitchFamily="34" charset="0"/>
                <a:ea typeface="宋体" pitchFamily="2" charset="-122"/>
                <a:cs typeface="Verdana" pitchFamily="34" charset="0"/>
              </a:rPr>
              <a:t>Groundwater quantity</a:t>
            </a:r>
          </a:p>
          <a:p>
            <a:pPr marL="461962" lvl="1" indent="-285750"/>
            <a:r>
              <a:rPr lang="en-GB" altLang="zh-CN" sz="1800" dirty="0">
                <a:latin typeface="Tahoma" pitchFamily="34" charset="0"/>
                <a:ea typeface="宋体" pitchFamily="2" charset="-122"/>
                <a:cs typeface="Verdana" pitchFamily="34" charset="0"/>
              </a:rPr>
              <a:t>Groundwater table soundings</a:t>
            </a:r>
          </a:p>
          <a:p>
            <a:pPr marL="461962" lvl="1" indent="-285750"/>
            <a:r>
              <a:rPr lang="en-GB" altLang="zh-CN" sz="1800" dirty="0">
                <a:latin typeface="Tahoma" pitchFamily="34" charset="0"/>
                <a:ea typeface="宋体" pitchFamily="2" charset="-122"/>
                <a:cs typeface="Verdana" pitchFamily="34" charset="0"/>
              </a:rPr>
              <a:t>Water </a:t>
            </a:r>
            <a:r>
              <a:rPr lang="en-GB" altLang="zh-CN" sz="1800" dirty="0" smtClean="0">
                <a:latin typeface="Tahoma" pitchFamily="34" charset="0"/>
                <a:ea typeface="宋体" pitchFamily="2" charset="-122"/>
                <a:cs typeface="Verdana" pitchFamily="34" charset="0"/>
              </a:rPr>
              <a:t>abstractions</a:t>
            </a:r>
            <a:endParaRPr lang="en-GB" altLang="zh-CN" sz="1800" dirty="0">
              <a:latin typeface="Tahoma" pitchFamily="34" charset="0"/>
              <a:ea typeface="宋体" pitchFamily="2" charset="-122"/>
              <a:cs typeface="Verdana" pitchFamily="34" charset="0"/>
            </a:endParaRPr>
          </a:p>
          <a:p>
            <a:pPr marL="461962" lvl="1" indent="-285750"/>
            <a:r>
              <a:rPr lang="en-GB" altLang="zh-CN" sz="1800" dirty="0">
                <a:latin typeface="Tahoma" pitchFamily="34" charset="0"/>
                <a:ea typeface="宋体" pitchFamily="2" charset="-122"/>
                <a:cs typeface="Verdana" pitchFamily="34" charset="0"/>
              </a:rPr>
              <a:t>National hydrological model</a:t>
            </a:r>
          </a:p>
          <a:p>
            <a:pPr marL="0" indent="0">
              <a:buNone/>
            </a:pPr>
            <a:endParaRPr lang="en-GB" altLang="zh-CN" sz="1500" dirty="0">
              <a:latin typeface="Tahoma" pitchFamily="34" charset="0"/>
              <a:ea typeface="宋体" pitchFamily="2" charset="-122"/>
              <a:cs typeface="Verdana" pitchFamily="34" charset="0"/>
            </a:endParaRPr>
          </a:p>
        </p:txBody>
      </p:sp>
      <p:sp>
        <p:nvSpPr>
          <p:cNvPr id="2" name="Pladsholder til indhold 1"/>
          <p:cNvSpPr>
            <a:spLocks noGrp="1"/>
          </p:cNvSpPr>
          <p:nvPr>
            <p:ph sz="half" idx="4294967295"/>
          </p:nvPr>
        </p:nvSpPr>
        <p:spPr>
          <a:xfrm>
            <a:off x="4819650" y="1426956"/>
            <a:ext cx="3600450" cy="3322544"/>
          </a:xfrm>
          <a:ln>
            <a:solidFill>
              <a:schemeClr val="accent1"/>
            </a:solidFill>
          </a:ln>
        </p:spPr>
        <p:txBody>
          <a:bodyPr/>
          <a:lstStyle/>
          <a:p>
            <a:pPr marL="176212" lvl="1" indent="0">
              <a:buNone/>
            </a:pPr>
            <a:r>
              <a:rPr lang="en-GB" altLang="zh-CN" sz="2400" u="sng" dirty="0">
                <a:solidFill>
                  <a:schemeClr val="accent3">
                    <a:lumMod val="50000"/>
                  </a:schemeClr>
                </a:solidFill>
                <a:latin typeface="Tahoma" pitchFamily="34" charset="0"/>
                <a:ea typeface="宋体" pitchFamily="2" charset="-122"/>
                <a:cs typeface="Verdana" pitchFamily="34" charset="0"/>
              </a:rPr>
              <a:t>Groundwater quality</a:t>
            </a:r>
          </a:p>
          <a:p>
            <a:pPr marL="176212" lvl="1" indent="0">
              <a:buNone/>
            </a:pPr>
            <a:r>
              <a:rPr lang="en-GB" altLang="zh-CN" sz="1800" dirty="0"/>
              <a:t>Groundwater samples from</a:t>
            </a:r>
          </a:p>
          <a:p>
            <a:pPr lvl="1"/>
            <a:r>
              <a:rPr lang="en-GB" altLang="zh-CN" sz="1800" dirty="0"/>
              <a:t>Monitoring wells </a:t>
            </a:r>
          </a:p>
          <a:p>
            <a:pPr lvl="1"/>
            <a:r>
              <a:rPr lang="en-GB" altLang="zh-CN" sz="1800" dirty="0"/>
              <a:t>Abstraction wells at all water works wells in DK</a:t>
            </a:r>
          </a:p>
          <a:p>
            <a:pPr marL="176212" lvl="1" indent="0">
              <a:buNone/>
            </a:pPr>
            <a:endParaRPr lang="en-GB" altLang="zh-CN" sz="1800" dirty="0"/>
          </a:p>
          <a:p>
            <a:pPr marL="176212" lvl="1" indent="0">
              <a:buNone/>
            </a:pPr>
            <a:r>
              <a:rPr lang="en-GB" altLang="zh-CN" sz="1800" dirty="0" smtClean="0"/>
              <a:t>Data </a:t>
            </a:r>
            <a:r>
              <a:rPr lang="en-GB" altLang="zh-CN" sz="1800" dirty="0"/>
              <a:t>from private drinking water wells </a:t>
            </a:r>
            <a:r>
              <a:rPr lang="en-GB" altLang="zh-CN" sz="1800" dirty="0" smtClean="0"/>
              <a:t>are NOT used </a:t>
            </a:r>
            <a:r>
              <a:rPr lang="en-GB" altLang="zh-CN" sz="1800" dirty="0"/>
              <a:t>to asses </a:t>
            </a:r>
            <a:r>
              <a:rPr lang="en-GB" altLang="zh-CN" sz="1800" dirty="0" smtClean="0"/>
              <a:t>national status </a:t>
            </a:r>
            <a:r>
              <a:rPr lang="en-GB" altLang="zh-CN" sz="1800" dirty="0"/>
              <a:t>or trend.</a:t>
            </a:r>
          </a:p>
          <a:p>
            <a:pPr marL="0" indent="0">
              <a:buNone/>
            </a:pPr>
            <a:endParaRPr lang="en-GB" altLang="zh-CN" dirty="0" smtClean="0">
              <a:latin typeface="Tahoma" pitchFamily="34" charset="0"/>
              <a:ea typeface="宋体" pitchFamily="2" charset="-122"/>
              <a:cs typeface="Verdana"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13177" y="3012028"/>
            <a:ext cx="3328520" cy="150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7732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dirty="0" err="1" smtClean="0"/>
              <a:t>Why</a:t>
            </a:r>
            <a:r>
              <a:rPr lang="da-DK" dirty="0" smtClean="0"/>
              <a:t> do </a:t>
            </a:r>
            <a:r>
              <a:rPr lang="da-DK" dirty="0" err="1" smtClean="0"/>
              <a:t>we</a:t>
            </a:r>
            <a:r>
              <a:rPr lang="da-DK" dirty="0" smtClean="0"/>
              <a:t> </a:t>
            </a:r>
            <a:r>
              <a:rPr lang="da-DK" dirty="0" err="1" smtClean="0"/>
              <a:t>need</a:t>
            </a:r>
            <a:r>
              <a:rPr lang="da-DK" dirty="0" smtClean="0"/>
              <a:t> </a:t>
            </a:r>
            <a:r>
              <a:rPr lang="da-DK" dirty="0" err="1" smtClean="0"/>
              <a:t>Groundwater</a:t>
            </a:r>
            <a:r>
              <a:rPr lang="da-DK" dirty="0" smtClean="0"/>
              <a:t> </a:t>
            </a:r>
            <a:r>
              <a:rPr lang="da-DK" dirty="0" err="1" smtClean="0"/>
              <a:t>Monitoring</a:t>
            </a:r>
            <a:r>
              <a:rPr lang="da-DK" dirty="0" smtClean="0"/>
              <a:t>?</a:t>
            </a:r>
            <a:endParaRPr lang="da-DK" dirty="0"/>
          </a:p>
        </p:txBody>
      </p:sp>
      <p:graphicFrame>
        <p:nvGraphicFramePr>
          <p:cNvPr id="4" name="Pladsholder til indhold 3"/>
          <p:cNvGraphicFramePr>
            <a:graphicFrameLocks noGrp="1"/>
          </p:cNvGraphicFramePr>
          <p:nvPr>
            <p:ph sz="quarter" idx="13"/>
            <p:extLst>
              <p:ext uri="{D42A27DB-BD31-4B8C-83A1-F6EECF244321}">
                <p14:modId xmlns:p14="http://schemas.microsoft.com/office/powerpoint/2010/main" xmlns="" val="754749157"/>
              </p:ext>
            </p:extLst>
          </p:nvPr>
        </p:nvGraphicFramePr>
        <p:xfrm>
          <a:off x="554039" y="990600"/>
          <a:ext cx="5589586" cy="346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email"/>
          <a:stretch>
            <a:fillRect/>
          </a:stretch>
        </p:blipFill>
        <p:spPr>
          <a:xfrm>
            <a:off x="7286625" y="428244"/>
            <a:ext cx="1732551" cy="4591811"/>
          </a:xfrm>
          <a:prstGeom prst="rect">
            <a:avLst/>
          </a:prstGeom>
        </p:spPr>
      </p:pic>
    </p:spTree>
    <p:extLst>
      <p:ext uri="{BB962C8B-B14F-4D97-AF65-F5344CB8AC3E}">
        <p14:creationId xmlns:p14="http://schemas.microsoft.com/office/powerpoint/2010/main" xmlns="" val="39301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Flow of Groundwater Monitoring Data</a:t>
            </a:r>
          </a:p>
        </p:txBody>
      </p:sp>
      <p:graphicFrame>
        <p:nvGraphicFramePr>
          <p:cNvPr id="5" name="Group 3"/>
          <p:cNvGraphicFramePr>
            <a:graphicFrameLocks noGrp="1"/>
          </p:cNvGraphicFramePr>
          <p:nvPr>
            <p:extLst>
              <p:ext uri="{D42A27DB-BD31-4B8C-83A1-F6EECF244321}">
                <p14:modId xmlns:p14="http://schemas.microsoft.com/office/powerpoint/2010/main" xmlns="" val="2666089789"/>
              </p:ext>
            </p:extLst>
          </p:nvPr>
        </p:nvGraphicFramePr>
        <p:xfrm>
          <a:off x="554180" y="1016261"/>
          <a:ext cx="7492540" cy="3464719"/>
        </p:xfrm>
        <a:graphic>
          <a:graphicData uri="http://schemas.openxmlformats.org/drawingml/2006/table">
            <a:tbl>
              <a:tblPr/>
              <a:tblGrid>
                <a:gridCol w="2083690"/>
                <a:gridCol w="5408850"/>
              </a:tblGrid>
              <a:tr h="3464719">
                <a:tc>
                  <a:txBody>
                    <a:bodyPr/>
                    <a:lstStyle/>
                    <a:p>
                      <a:pPr marL="0" marR="0" lvl="0" indent="0" algn="l" defTabSz="1042988" rtl="0" eaLnBrk="0" fontAlgn="base" latinLnBrk="0" hangingPunct="0">
                        <a:lnSpc>
                          <a:spcPct val="1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Environmental Agency/</a:t>
                      </a:r>
                    </a:p>
                    <a:p>
                      <a:pPr marL="0" marR="0" lvl="0" indent="0" algn="l" defTabSz="1042988" rtl="0" eaLnBrk="0" fontAlgn="base" latinLnBrk="0" hangingPunct="0">
                        <a:lnSpc>
                          <a:spcPct val="100000"/>
                        </a:lnSpc>
                        <a:spcBef>
                          <a:spcPct val="0"/>
                        </a:spcBef>
                        <a:spcAft>
                          <a:spcPct val="0"/>
                        </a:spcAft>
                        <a:buClrTx/>
                        <a:buSzTx/>
                        <a:buFont typeface="Arial" charset="0"/>
                        <a:buNone/>
                        <a:tabLst/>
                      </a:pPr>
                      <a:r>
                        <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rPr>
                        <a:t>Water Works</a:t>
                      </a: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Laboratory</a:t>
                      </a:r>
                      <a:endPar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Laboratory</a:t>
                      </a:r>
                      <a:endPar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rPr>
                        <a:t>Consultants/GEUS/DHI</a:t>
                      </a: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rPr>
                        <a:t>GEUS/DHI/Universities</a:t>
                      </a: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Environmental Agency</a:t>
                      </a:r>
                      <a:endPar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Minister/</a:t>
                      </a:r>
                      <a:r>
                        <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rPr>
                        <a:t>Parliament</a:t>
                      </a: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rPr>
                        <a:t>EU Commission </a:t>
                      </a: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 + EEA</a:t>
                      </a:r>
                      <a:endPar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tx1"/>
                          </a:solidFill>
                          <a:effectLst/>
                          <a:latin typeface="Arial" charset="0"/>
                          <a:ea typeface="宋体" pitchFamily="2" charset="-122"/>
                          <a:cs typeface="Verdana" pitchFamily="34" charset="0"/>
                        </a:rPr>
                        <a:t>Municipalities etc.</a:t>
                      </a:r>
                      <a:endParaRPr kumimoji="0" lang="en-US" altLang="zh-CN" sz="1100" b="1" i="0" u="none" strike="noStrike" cap="none" normalizeH="0" baseline="0" dirty="0" smtClean="0">
                        <a:ln>
                          <a:noFill/>
                        </a:ln>
                        <a:solidFill>
                          <a:schemeClr val="tx1"/>
                        </a:solidFill>
                        <a:effectLst/>
                        <a:latin typeface="Arial" charset="0"/>
                        <a:ea typeface="宋体" pitchFamily="2" charset="-122"/>
                        <a:cs typeface="Verdana" pitchFamily="34" charset="0"/>
                      </a:endParaRPr>
                    </a:p>
                  </a:txBody>
                  <a:tcPr marL="60110" marR="60110" marT="30056" marB="300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Sampling &amp; field measurements (Standards)</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Chemical analysis (ISO- standards)</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Data, upload to databases </a:t>
                      </a:r>
                      <a:r>
                        <a:rPr kumimoji="0" lang="en-US" sz="1100" b="1" i="0" u="none" strike="noStrike" cap="none" normalizeH="0" baseline="0" dirty="0" smtClean="0">
                          <a:ln>
                            <a:noFill/>
                          </a:ln>
                          <a:solidFill>
                            <a:srgbClr val="004165"/>
                          </a:solidFill>
                          <a:effectLst/>
                          <a:latin typeface="Arial" charset="0"/>
                          <a:ea typeface="宋体" pitchFamily="2" charset="-122"/>
                          <a:cs typeface="Verdana" pitchFamily="34" charset="0"/>
                        </a:rPr>
                        <a:t>JUPITER</a:t>
                      </a: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 (code system) </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Interpretation (Reporting, </a:t>
                      </a:r>
                      <a:r>
                        <a:rPr kumimoji="0" lang="en-US" sz="1100" b="1" i="0" u="none" strike="noStrike" cap="none" normalizeH="0" baseline="0" dirty="0" smtClean="0">
                          <a:ln>
                            <a:noFill/>
                          </a:ln>
                          <a:solidFill>
                            <a:srgbClr val="004165"/>
                          </a:solidFill>
                          <a:effectLst/>
                          <a:latin typeface="Arial" charset="0"/>
                          <a:ea typeface="宋体" pitchFamily="2" charset="-122"/>
                          <a:cs typeface="Verdana" pitchFamily="34" charset="0"/>
                        </a:rPr>
                        <a:t>modelling</a:t>
                      </a: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 + data to EEA)</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Knowledge</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Political evaluation</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Political reaction/legislation</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Political reaction/legislation</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p>
                      <a:pPr marL="0" marR="0" lvl="0" indent="0" algn="l" defTabSz="1042988" rtl="0" eaLnBrk="0" fontAlgn="base" latinLnBrk="0" hangingPunct="0">
                        <a:lnSpc>
                          <a:spcPct val="200000"/>
                        </a:lnSpc>
                        <a:spcBef>
                          <a:spcPct val="0"/>
                        </a:spcBef>
                        <a:spcAft>
                          <a:spcPct val="0"/>
                        </a:spcAft>
                        <a:buClrTx/>
                        <a:buSzTx/>
                        <a:buFont typeface="Arial" charset="0"/>
                        <a:buNone/>
                        <a:tabLst/>
                      </a:pPr>
                      <a:r>
                        <a:rPr kumimoji="0" lang="en-US" sz="1100" b="1" i="0" u="none" strike="noStrike" cap="none" normalizeH="0" baseline="0" dirty="0" smtClean="0">
                          <a:ln>
                            <a:noFill/>
                          </a:ln>
                          <a:solidFill>
                            <a:schemeClr val="hlink"/>
                          </a:solidFill>
                          <a:effectLst/>
                          <a:latin typeface="Arial" charset="0"/>
                          <a:ea typeface="宋体" pitchFamily="2" charset="-122"/>
                          <a:cs typeface="Verdana" pitchFamily="34" charset="0"/>
                        </a:rPr>
                        <a:t>Implementation in administration </a:t>
                      </a:r>
                      <a:endParaRPr kumimoji="0" lang="en-US" altLang="zh-CN" sz="1100" b="1" i="0" u="none" strike="noStrike" cap="none" normalizeH="0" baseline="0" dirty="0" smtClean="0">
                        <a:ln>
                          <a:noFill/>
                        </a:ln>
                        <a:solidFill>
                          <a:schemeClr val="hlink"/>
                        </a:solidFill>
                        <a:effectLst/>
                        <a:latin typeface="Arial" charset="0"/>
                        <a:ea typeface="宋体" pitchFamily="2" charset="-122"/>
                        <a:cs typeface="Verdana" pitchFamily="34" charset="0"/>
                      </a:endParaRPr>
                    </a:p>
                  </a:txBody>
                  <a:tcPr marL="60110" marR="60110" marT="30056" marB="300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4" name="Lige pilforbindelse 3"/>
          <p:cNvCxnSpPr/>
          <p:nvPr/>
        </p:nvCxnSpPr>
        <p:spPr>
          <a:xfrm>
            <a:off x="2380192" y="1102322"/>
            <a:ext cx="0" cy="2937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54288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591378" y="778733"/>
            <a:ext cx="6172200" cy="1377013"/>
          </a:xfrm>
        </p:spPr>
        <p:txBody>
          <a:bodyPr/>
          <a:lstStyle/>
          <a:p>
            <a:pPr>
              <a:spcBef>
                <a:spcPct val="0"/>
              </a:spcBef>
              <a:buNone/>
            </a:pPr>
            <a:r>
              <a:rPr lang="en-GB" altLang="da-DK" sz="1500" dirty="0">
                <a:latin typeface="Tahoma" pitchFamily="34" charset="0"/>
                <a:ea typeface="宋体" pitchFamily="2" charset="-122"/>
              </a:rPr>
              <a:t>Need </a:t>
            </a:r>
            <a:r>
              <a:rPr lang="en-GB" altLang="da-DK" sz="1500" dirty="0" smtClean="0">
                <a:latin typeface="Tahoma" pitchFamily="34" charset="0"/>
                <a:ea typeface="宋体" pitchFamily="2" charset="-122"/>
              </a:rPr>
              <a:t>for representative </a:t>
            </a:r>
            <a:r>
              <a:rPr lang="en-GB" altLang="da-DK" sz="1500" dirty="0">
                <a:latin typeface="Tahoma" pitchFamily="34" charset="0"/>
                <a:ea typeface="宋体" pitchFamily="2" charset="-122"/>
              </a:rPr>
              <a:t>data:</a:t>
            </a:r>
          </a:p>
          <a:p>
            <a:pPr>
              <a:spcBef>
                <a:spcPct val="0"/>
              </a:spcBef>
              <a:buFontTx/>
              <a:buNone/>
            </a:pPr>
            <a:r>
              <a:rPr lang="en-GB" altLang="da-DK" sz="1500" dirty="0">
                <a:latin typeface="Tahoma" pitchFamily="34" charset="0"/>
                <a:ea typeface="宋体" pitchFamily="2" charset="-122"/>
              </a:rPr>
              <a:t>	</a:t>
            </a:r>
            <a:endParaRPr lang="en-GB" altLang="zh-CN" sz="1500" dirty="0">
              <a:latin typeface="Tahoma" pitchFamily="34" charset="0"/>
              <a:ea typeface="宋体" pitchFamily="2" charset="-122"/>
            </a:endParaRPr>
          </a:p>
          <a:p>
            <a:pPr>
              <a:spcBef>
                <a:spcPct val="0"/>
              </a:spcBef>
              <a:buFontTx/>
              <a:buNone/>
            </a:pPr>
            <a:r>
              <a:rPr lang="en-GB" altLang="zh-CN" sz="1500" dirty="0">
                <a:latin typeface="Tahoma" pitchFamily="34" charset="0"/>
                <a:ea typeface="宋体" pitchFamily="2" charset="-122"/>
              </a:rPr>
              <a:t>	</a:t>
            </a:r>
          </a:p>
        </p:txBody>
      </p:sp>
      <p:sp>
        <p:nvSpPr>
          <p:cNvPr id="3" name="Titel 2"/>
          <p:cNvSpPr>
            <a:spLocks noGrp="1"/>
          </p:cNvSpPr>
          <p:nvPr>
            <p:ph type="title"/>
          </p:nvPr>
        </p:nvSpPr>
        <p:spPr>
          <a:xfrm>
            <a:off x="591378" y="300810"/>
            <a:ext cx="6172200" cy="405247"/>
          </a:xfrm>
        </p:spPr>
        <p:txBody>
          <a:bodyPr>
            <a:normAutofit/>
          </a:bodyPr>
          <a:lstStyle/>
          <a:p>
            <a:r>
              <a:rPr lang="en-GB" sz="2000" dirty="0"/>
              <a:t>Monitoring </a:t>
            </a:r>
            <a:r>
              <a:rPr lang="en-GB" sz="2000" dirty="0" smtClean="0"/>
              <a:t>strategy</a:t>
            </a:r>
            <a:endParaRPr lang="en-GB" sz="2000" dirty="0"/>
          </a:p>
        </p:txBody>
      </p:sp>
      <p:graphicFrame>
        <p:nvGraphicFramePr>
          <p:cNvPr id="4" name="Tabel 3"/>
          <p:cNvGraphicFramePr>
            <a:graphicFrameLocks noGrp="1"/>
          </p:cNvGraphicFramePr>
          <p:nvPr>
            <p:extLst>
              <p:ext uri="{D42A27DB-BD31-4B8C-83A1-F6EECF244321}">
                <p14:modId xmlns:p14="http://schemas.microsoft.com/office/powerpoint/2010/main" xmlns="" val="1835437601"/>
              </p:ext>
            </p:extLst>
          </p:nvPr>
        </p:nvGraphicFramePr>
        <p:xfrm>
          <a:off x="582472" y="2305984"/>
          <a:ext cx="6354356" cy="1988820"/>
        </p:xfrm>
        <a:graphic>
          <a:graphicData uri="http://schemas.openxmlformats.org/drawingml/2006/table">
            <a:tbl>
              <a:tblPr firstRow="1" bandRow="1">
                <a:tableStyleId>{5C22544A-7EE6-4342-B048-85BDC9FD1C3A}</a:tableStyleId>
              </a:tblPr>
              <a:tblGrid>
                <a:gridCol w="3177178"/>
                <a:gridCol w="3177178"/>
              </a:tblGrid>
              <a:tr h="1920240">
                <a:tc>
                  <a:txBody>
                    <a:bodyPr/>
                    <a:lstStyle/>
                    <a:p>
                      <a:pPr>
                        <a:spcBef>
                          <a:spcPct val="0"/>
                        </a:spcBef>
                        <a:buFontTx/>
                        <a:buNone/>
                      </a:pPr>
                      <a:r>
                        <a:rPr lang="en-GB" altLang="da-DK" sz="1400" b="0" dirty="0" smtClean="0">
                          <a:solidFill>
                            <a:schemeClr val="accent3">
                              <a:lumMod val="50000"/>
                            </a:schemeClr>
                          </a:solidFill>
                          <a:latin typeface="Tahoma" pitchFamily="34" charset="0"/>
                          <a:ea typeface="宋体" pitchFamily="2" charset="-122"/>
                        </a:rPr>
                        <a:t>1988-2006:</a:t>
                      </a:r>
                    </a:p>
                    <a:p>
                      <a:pPr>
                        <a:spcBef>
                          <a:spcPct val="0"/>
                        </a:spcBef>
                        <a:buFontTx/>
                        <a:buNone/>
                      </a:pPr>
                      <a:r>
                        <a:rPr lang="en-GB" altLang="da-DK" sz="1400" b="0" dirty="0" smtClean="0">
                          <a:solidFill>
                            <a:schemeClr val="tx1"/>
                          </a:solidFill>
                          <a:latin typeface="Tahoma" pitchFamily="34" charset="0"/>
                          <a:ea typeface="宋体" pitchFamily="2" charset="-122"/>
                        </a:rPr>
                        <a:t>Principle: </a:t>
                      </a:r>
                    </a:p>
                    <a:p>
                      <a:pPr>
                        <a:spcBef>
                          <a:spcPct val="0"/>
                        </a:spcBef>
                        <a:buFontTx/>
                        <a:buNone/>
                      </a:pPr>
                      <a:r>
                        <a:rPr lang="en-GB" altLang="da-DK" sz="1400" b="0" dirty="0" smtClean="0">
                          <a:solidFill>
                            <a:schemeClr val="tx1"/>
                          </a:solidFill>
                          <a:latin typeface="Tahoma" pitchFamily="34" charset="0"/>
                          <a:ea typeface="宋体" pitchFamily="2" charset="-122"/>
                        </a:rPr>
                        <a:t>Know the details in 72 areas</a:t>
                      </a:r>
                    </a:p>
                    <a:p>
                      <a:pPr>
                        <a:spcBef>
                          <a:spcPct val="0"/>
                        </a:spcBef>
                        <a:buFontTx/>
                        <a:buNone/>
                      </a:pPr>
                      <a:r>
                        <a:rPr lang="en-GB" altLang="da-DK" sz="1400" b="0" dirty="0" smtClean="0">
                          <a:solidFill>
                            <a:schemeClr val="tx1"/>
                          </a:solidFill>
                          <a:latin typeface="Tahoma" pitchFamily="34" charset="0"/>
                          <a:ea typeface="宋体" pitchFamily="2" charset="-122"/>
                        </a:rPr>
                        <a:t>and generalise to national level</a:t>
                      </a:r>
                      <a:endParaRPr lang="en-GB" altLang="zh-CN" sz="1400" b="0" dirty="0" smtClean="0">
                        <a:solidFill>
                          <a:schemeClr val="tx1"/>
                        </a:solidFill>
                        <a:latin typeface="Tahoma" pitchFamily="34" charset="0"/>
                        <a:ea typeface="宋体" pitchFamily="2" charset="-122"/>
                      </a:endParaRPr>
                    </a:p>
                    <a:p>
                      <a:pPr>
                        <a:spcBef>
                          <a:spcPct val="0"/>
                        </a:spcBef>
                        <a:buFontTx/>
                        <a:buNone/>
                      </a:pPr>
                      <a:r>
                        <a:rPr lang="en-GB" altLang="da-DK" sz="1400" b="0" dirty="0" smtClean="0">
                          <a:solidFill>
                            <a:schemeClr val="tx1"/>
                          </a:solidFill>
                          <a:latin typeface="Tahoma" pitchFamily="34" charset="0"/>
                          <a:ea typeface="宋体" pitchFamily="2" charset="-122"/>
                        </a:rPr>
                        <a:t>Understand the local dynamics</a:t>
                      </a:r>
                      <a:endParaRPr lang="en-GB" altLang="zh-CN" sz="1400" b="0" dirty="0" smtClean="0">
                        <a:solidFill>
                          <a:schemeClr val="tx1"/>
                        </a:solidFill>
                        <a:latin typeface="Tahoma" pitchFamily="34" charset="0"/>
                        <a:ea typeface="宋体" pitchFamily="2" charset="-122"/>
                      </a:endParaRPr>
                    </a:p>
                    <a:p>
                      <a:pPr>
                        <a:spcBef>
                          <a:spcPct val="0"/>
                        </a:spcBef>
                        <a:buFontTx/>
                        <a:buNone/>
                      </a:pPr>
                      <a:r>
                        <a:rPr lang="en-GB" altLang="da-DK" sz="1400" b="0" dirty="0" smtClean="0">
                          <a:solidFill>
                            <a:schemeClr val="tx1"/>
                          </a:solidFill>
                          <a:latin typeface="Tahoma" pitchFamily="34" charset="0"/>
                          <a:ea typeface="宋体" pitchFamily="2" charset="-122"/>
                        </a:rPr>
                        <a:t>Use it global</a:t>
                      </a:r>
                    </a:p>
                    <a:p>
                      <a:pPr>
                        <a:spcBef>
                          <a:spcPct val="0"/>
                        </a:spcBef>
                        <a:buFontTx/>
                        <a:buNone/>
                      </a:pPr>
                      <a:r>
                        <a:rPr lang="en-GB" altLang="zh-CN" sz="1400" b="0" dirty="0" smtClean="0">
                          <a:solidFill>
                            <a:schemeClr val="tx1"/>
                          </a:solidFill>
                          <a:latin typeface="Tahoma" pitchFamily="34" charset="0"/>
                          <a:ea typeface="宋体" pitchFamily="2" charset="-122"/>
                        </a:rPr>
                        <a:t>All monitoring</a:t>
                      </a:r>
                      <a:r>
                        <a:rPr lang="en-GB" altLang="zh-CN" sz="1400" b="0" baseline="0" dirty="0" smtClean="0">
                          <a:solidFill>
                            <a:schemeClr val="tx1"/>
                          </a:solidFill>
                          <a:latin typeface="Tahoma" pitchFamily="34" charset="0"/>
                          <a:ea typeface="宋体" pitchFamily="2" charset="-122"/>
                        </a:rPr>
                        <a:t> points same parameters and frequency</a:t>
                      </a:r>
                      <a:endParaRPr lang="en-GB" altLang="zh-CN" sz="1400" b="0" dirty="0" smtClean="0">
                        <a:solidFill>
                          <a:schemeClr val="tx1"/>
                        </a:solidFill>
                        <a:latin typeface="Tahoma" pitchFamily="34" charset="0"/>
                        <a:ea typeface="宋体" pitchFamily="2" charset="-122"/>
                      </a:endParaRPr>
                    </a:p>
                    <a:p>
                      <a:endParaRPr lang="da-DK" sz="1400" dirty="0"/>
                    </a:p>
                  </a:txBody>
                  <a:tcPr marL="68580" marR="68580" marT="34290" marB="34290">
                    <a:noFill/>
                  </a:tcPr>
                </a:tc>
                <a:tc>
                  <a:txBody>
                    <a:bodyPr/>
                    <a:lstStyle/>
                    <a:p>
                      <a:pPr>
                        <a:spcBef>
                          <a:spcPct val="0"/>
                        </a:spcBef>
                        <a:buFontTx/>
                        <a:buNone/>
                      </a:pPr>
                      <a:r>
                        <a:rPr lang="en-GB" altLang="da-DK" sz="1400" b="0" dirty="0" smtClean="0">
                          <a:solidFill>
                            <a:schemeClr val="accent3">
                              <a:lumMod val="50000"/>
                            </a:schemeClr>
                          </a:solidFill>
                          <a:latin typeface="Tahoma" pitchFamily="34" charset="0"/>
                          <a:ea typeface="宋体" pitchFamily="2" charset="-122"/>
                        </a:rPr>
                        <a:t>2007:</a:t>
                      </a:r>
                    </a:p>
                    <a:p>
                      <a:pPr>
                        <a:spcBef>
                          <a:spcPct val="0"/>
                        </a:spcBef>
                        <a:buFontTx/>
                        <a:buNone/>
                      </a:pPr>
                      <a:r>
                        <a:rPr lang="en-GB" altLang="da-DK" sz="1400" b="0" dirty="0" smtClean="0">
                          <a:solidFill>
                            <a:schemeClr val="tx1"/>
                          </a:solidFill>
                          <a:latin typeface="Tahoma" pitchFamily="34" charset="0"/>
                          <a:ea typeface="宋体" pitchFamily="2" charset="-122"/>
                        </a:rPr>
                        <a:t>Principle: </a:t>
                      </a:r>
                    </a:p>
                    <a:p>
                      <a:pPr>
                        <a:spcBef>
                          <a:spcPct val="0"/>
                        </a:spcBef>
                        <a:buFontTx/>
                        <a:buNone/>
                      </a:pPr>
                      <a:r>
                        <a:rPr lang="en-GB" altLang="da-DK" sz="1400" b="0" dirty="0" smtClean="0">
                          <a:solidFill>
                            <a:schemeClr val="tx1"/>
                          </a:solidFill>
                          <a:latin typeface="Tahoma" pitchFamily="34" charset="0"/>
                          <a:ea typeface="宋体" pitchFamily="2" charset="-122"/>
                        </a:rPr>
                        <a:t>WFD demands monitoring fitting to approx. 400 groundwater bodies</a:t>
                      </a:r>
                    </a:p>
                    <a:p>
                      <a:pPr>
                        <a:spcBef>
                          <a:spcPct val="0"/>
                        </a:spcBef>
                        <a:buFontTx/>
                        <a:buNone/>
                      </a:pPr>
                      <a:r>
                        <a:rPr lang="en-GB" altLang="da-DK" sz="1400" b="0" dirty="0" smtClean="0">
                          <a:solidFill>
                            <a:schemeClr val="tx1"/>
                          </a:solidFill>
                          <a:latin typeface="Tahoma" pitchFamily="34" charset="0"/>
                          <a:ea typeface="宋体" pitchFamily="2" charset="-122"/>
                        </a:rPr>
                        <a:t>More</a:t>
                      </a:r>
                      <a:r>
                        <a:rPr lang="en-GB" altLang="da-DK" sz="1400" b="0" baseline="0" dirty="0" smtClean="0">
                          <a:solidFill>
                            <a:schemeClr val="tx1"/>
                          </a:solidFill>
                          <a:latin typeface="Tahoma" pitchFamily="34" charset="0"/>
                          <a:ea typeface="宋体" pitchFamily="2" charset="-122"/>
                        </a:rPr>
                        <a:t> distributed monitoring network under establishment</a:t>
                      </a:r>
                    </a:p>
                    <a:p>
                      <a:pPr>
                        <a:spcBef>
                          <a:spcPct val="0"/>
                        </a:spcBef>
                        <a:buFontTx/>
                        <a:buNone/>
                      </a:pPr>
                      <a:r>
                        <a:rPr lang="en-GB" altLang="da-DK" sz="1400" b="0" dirty="0" smtClean="0">
                          <a:solidFill>
                            <a:schemeClr val="tx1"/>
                          </a:solidFill>
                          <a:latin typeface="Tahoma" pitchFamily="34" charset="0"/>
                          <a:ea typeface="宋体" pitchFamily="2" charset="-122"/>
                        </a:rPr>
                        <a:t>Parameters and frequency according to risk</a:t>
                      </a:r>
                      <a:endParaRPr lang="en-GB" altLang="zh-CN" sz="1400" b="0" dirty="0" smtClean="0">
                        <a:solidFill>
                          <a:schemeClr val="tx1"/>
                        </a:solidFill>
                        <a:latin typeface="Tahoma" pitchFamily="34" charset="0"/>
                        <a:ea typeface="宋体" pitchFamily="2" charset="-122"/>
                      </a:endParaRPr>
                    </a:p>
                    <a:p>
                      <a:endParaRPr lang="da-DK" sz="1400" dirty="0"/>
                    </a:p>
                  </a:txBody>
                  <a:tcPr marL="68580" marR="68580" marT="34290" marB="34290">
                    <a:noFill/>
                  </a:tcPr>
                </a:tc>
              </a:tr>
            </a:tbl>
          </a:graphicData>
        </a:graphic>
      </p:graphicFrame>
      <p:sp>
        <p:nvSpPr>
          <p:cNvPr id="5" name="Rektangel 4"/>
          <p:cNvSpPr/>
          <p:nvPr/>
        </p:nvSpPr>
        <p:spPr>
          <a:xfrm>
            <a:off x="591378" y="4381403"/>
            <a:ext cx="5107874" cy="553998"/>
          </a:xfrm>
          <a:prstGeom prst="rect">
            <a:avLst/>
          </a:prstGeom>
        </p:spPr>
        <p:txBody>
          <a:bodyPr wrap="square">
            <a:spAutoFit/>
          </a:bodyPr>
          <a:lstStyle/>
          <a:p>
            <a:r>
              <a:rPr lang="en-GB" altLang="zh-CN" sz="1500" dirty="0"/>
              <a:t>Difficult to stick to just one monitoring strategy in a changing political </a:t>
            </a:r>
            <a:r>
              <a:rPr lang="en-GB" altLang="zh-CN" sz="1500" dirty="0" smtClean="0"/>
              <a:t>environment</a:t>
            </a:r>
            <a:r>
              <a:rPr lang="en-GB" altLang="zh-CN" sz="1350" dirty="0" smtClean="0"/>
              <a:t>.</a:t>
            </a:r>
            <a:endParaRPr lang="en-GB" altLang="zh-CN" sz="1350" dirty="0">
              <a:latin typeface="Tahoma" pitchFamily="34" charset="0"/>
              <a:ea typeface="宋体" pitchFamily="2" charset="-122"/>
            </a:endParaRPr>
          </a:p>
        </p:txBody>
      </p:sp>
      <p:graphicFrame>
        <p:nvGraphicFramePr>
          <p:cNvPr id="6" name="Tabel 5"/>
          <p:cNvGraphicFramePr>
            <a:graphicFrameLocks noGrp="1"/>
          </p:cNvGraphicFramePr>
          <p:nvPr>
            <p:extLst>
              <p:ext uri="{D42A27DB-BD31-4B8C-83A1-F6EECF244321}">
                <p14:modId xmlns:p14="http://schemas.microsoft.com/office/powerpoint/2010/main" xmlns="" val="1862368836"/>
              </p:ext>
            </p:extLst>
          </p:nvPr>
        </p:nvGraphicFramePr>
        <p:xfrm>
          <a:off x="591378" y="1191648"/>
          <a:ext cx="6172200" cy="1135380"/>
        </p:xfrm>
        <a:graphic>
          <a:graphicData uri="http://schemas.openxmlformats.org/drawingml/2006/table">
            <a:tbl>
              <a:tblPr firstRow="1" bandRow="1">
                <a:tableStyleId>{5C22544A-7EE6-4342-B048-85BDC9FD1C3A}</a:tableStyleId>
              </a:tblPr>
              <a:tblGrid>
                <a:gridCol w="3107394"/>
                <a:gridCol w="3064806"/>
              </a:tblGrid>
              <a:tr h="1097280">
                <a:tc>
                  <a:txBody>
                    <a:bodyPr/>
                    <a:lstStyle/>
                    <a:p>
                      <a:pPr>
                        <a:spcBef>
                          <a:spcPct val="0"/>
                        </a:spcBef>
                        <a:buFontTx/>
                        <a:buNone/>
                      </a:pPr>
                      <a:r>
                        <a:rPr lang="en-GB" altLang="da-DK" sz="1400" b="0" dirty="0" smtClean="0">
                          <a:solidFill>
                            <a:schemeClr val="tx1"/>
                          </a:solidFill>
                          <a:latin typeface="Tahoma" pitchFamily="34" charset="0"/>
                          <a:ea typeface="宋体" pitchFamily="2" charset="-122"/>
                        </a:rPr>
                        <a:t>Geographic</a:t>
                      </a:r>
                    </a:p>
                    <a:p>
                      <a:pPr>
                        <a:spcBef>
                          <a:spcPct val="0"/>
                        </a:spcBef>
                        <a:buFontTx/>
                        <a:buNone/>
                      </a:pPr>
                      <a:r>
                        <a:rPr lang="en-GB" altLang="da-DK" sz="1400" b="0" dirty="0" smtClean="0">
                          <a:solidFill>
                            <a:schemeClr val="tx1"/>
                          </a:solidFill>
                          <a:latin typeface="Tahoma" pitchFamily="34" charset="0"/>
                          <a:ea typeface="宋体" pitchFamily="2" charset="-122"/>
                        </a:rPr>
                        <a:t>Geological</a:t>
                      </a:r>
                    </a:p>
                    <a:p>
                      <a:pPr>
                        <a:spcBef>
                          <a:spcPct val="0"/>
                        </a:spcBef>
                        <a:buFontTx/>
                        <a:buNone/>
                      </a:pPr>
                      <a:r>
                        <a:rPr lang="en-GB" altLang="da-DK" sz="1400" b="0" dirty="0" smtClean="0">
                          <a:solidFill>
                            <a:schemeClr val="tx1"/>
                          </a:solidFill>
                          <a:latin typeface="Tahoma" pitchFamily="34" charset="0"/>
                          <a:ea typeface="宋体" pitchFamily="2" charset="-122"/>
                        </a:rPr>
                        <a:t>geochemical</a:t>
                      </a:r>
                    </a:p>
                    <a:p>
                      <a:pPr>
                        <a:spcBef>
                          <a:spcPct val="0"/>
                        </a:spcBef>
                        <a:buFontTx/>
                        <a:buNone/>
                      </a:pPr>
                      <a:r>
                        <a:rPr lang="en-GB" altLang="da-DK" sz="1400" b="0" dirty="0" smtClean="0">
                          <a:solidFill>
                            <a:schemeClr val="tx1"/>
                          </a:solidFill>
                          <a:latin typeface="Tahoma" pitchFamily="34" charset="0"/>
                          <a:ea typeface="宋体" pitchFamily="2" charset="-122"/>
                        </a:rPr>
                        <a:t>Land use and groundwater in risk.</a:t>
                      </a:r>
                    </a:p>
                    <a:p>
                      <a:endParaRPr lang="da-DK" sz="1400" dirty="0"/>
                    </a:p>
                  </a:txBody>
                  <a:tcPr marL="68580" marR="68580" marT="34290" marB="34290">
                    <a:noFill/>
                  </a:tcPr>
                </a:tc>
                <a:tc>
                  <a:txBody>
                    <a:bodyPr/>
                    <a:lstStyle/>
                    <a:p>
                      <a:r>
                        <a:rPr lang="en-US" sz="1400" b="0" noProof="0" dirty="0" smtClean="0">
                          <a:solidFill>
                            <a:schemeClr val="tx1"/>
                          </a:solidFill>
                        </a:rPr>
                        <a:t>Relevant</a:t>
                      </a:r>
                      <a:r>
                        <a:rPr lang="en-US" sz="1400" b="0" baseline="0" noProof="0" dirty="0" smtClean="0">
                          <a:solidFill>
                            <a:schemeClr val="tx1"/>
                          </a:solidFill>
                        </a:rPr>
                        <a:t> choice of parameters</a:t>
                      </a:r>
                    </a:p>
                    <a:p>
                      <a:r>
                        <a:rPr lang="en-US" sz="1400" b="0" baseline="0" noProof="0" dirty="0" smtClean="0">
                          <a:solidFill>
                            <a:schemeClr val="tx1"/>
                          </a:solidFill>
                        </a:rPr>
                        <a:t>Relevant frequency</a:t>
                      </a:r>
                    </a:p>
                    <a:p>
                      <a:r>
                        <a:rPr lang="en-US" sz="1400" b="0" baseline="0" noProof="0" dirty="0" smtClean="0">
                          <a:solidFill>
                            <a:schemeClr val="tx1"/>
                          </a:solidFill>
                        </a:rPr>
                        <a:t>Design of monitoring wells</a:t>
                      </a:r>
                      <a:endParaRPr lang="en-US" sz="1400" b="0" noProof="0" dirty="0">
                        <a:solidFill>
                          <a:schemeClr val="tx1"/>
                        </a:solidFill>
                      </a:endParaRPr>
                    </a:p>
                  </a:txBody>
                  <a:tcPr marL="68580" marR="68580" marT="34290" marB="34290">
                    <a:noFill/>
                  </a:tcPr>
                </a:tc>
              </a:tr>
            </a:tbl>
          </a:graphicData>
        </a:graphic>
      </p:graphicFrame>
      <p:pic>
        <p:nvPicPr>
          <p:cNvPr id="7" name="Billed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rot="5400000">
            <a:off x="6284530" y="1679603"/>
            <a:ext cx="3347423" cy="2371516"/>
          </a:xfrm>
          <a:prstGeom prst="rect">
            <a:avLst/>
          </a:prstGeom>
        </p:spPr>
      </p:pic>
    </p:spTree>
    <p:extLst>
      <p:ext uri="{BB962C8B-B14F-4D97-AF65-F5344CB8AC3E}">
        <p14:creationId xmlns:p14="http://schemas.microsoft.com/office/powerpoint/2010/main" xmlns="" val="3762556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HI">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WF standard">
  <a:themeElements>
    <a:clrScheme name="DWF 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WF 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WF standar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WF standar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WF standar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WF standar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WF 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WF 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WF 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DHI">
      <a:dk1>
        <a:srgbClr val="004165"/>
      </a:dk1>
      <a:lt1>
        <a:sysClr val="window" lastClr="FFFFFF"/>
      </a:lt1>
      <a:dk2>
        <a:srgbClr val="8B8D8E"/>
      </a:dk2>
      <a:lt2>
        <a:srgbClr val="000000"/>
      </a:lt2>
      <a:accent1>
        <a:srgbClr val="0098DB"/>
      </a:accent1>
      <a:accent2>
        <a:srgbClr val="63CECA"/>
      </a:accent2>
      <a:accent3>
        <a:srgbClr val="61C250"/>
      </a:accent3>
      <a:accent4>
        <a:srgbClr val="FADC41"/>
      </a:accent4>
      <a:accent5>
        <a:srgbClr val="FF8849"/>
      </a:accent5>
      <a:accent6>
        <a:srgbClr val="C1E2E5"/>
      </a:accent6>
      <a:hlink>
        <a:srgbClr val="0098DB"/>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ICategory xmlns="e4cdbd8a-abb8-4bd7-ba54-4ea4c8f073bc">Presentation</DHICategory>
    <DHIArea xmlns="e4cdbd8a-abb8-4bd7-ba54-4ea4c8f073bc">Management, finance and administration</DHIArea>
    <Publication xmlns="d7a5477a-a4b7-4d00-a636-5704520e8cea" xsi:nil="true"/>
    <_DCDateCreated xmlns="http://schemas.microsoft.com/sharepoint/v3/fields">2012-10-04T22:00:00+00:00</_DCDateCreat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HIDocument" ma:contentTypeID="0x010100CE7CBBEAD5001A458FFE4454A484B2B700826E5A5A00A92B479D062B23BBABCCB6" ma:contentTypeVersion="12" ma:contentTypeDescription="DHI document" ma:contentTypeScope="" ma:versionID="75fe9a68c0b181dab916b4ddc1fa49f2">
  <xsd:schema xmlns:xsd="http://www.w3.org/2001/XMLSchema" xmlns:xs="http://www.w3.org/2001/XMLSchema" xmlns:p="http://schemas.microsoft.com/office/2006/metadata/properties" xmlns:ns2="e4cdbd8a-abb8-4bd7-ba54-4ea4c8f073bc" xmlns:ns3="http://schemas.microsoft.com/sharepoint/v3/fields" xmlns:ns4="d7a5477a-a4b7-4d00-a636-5704520e8cea" targetNamespace="http://schemas.microsoft.com/office/2006/metadata/properties" ma:root="true" ma:fieldsID="e734a1b7028a64804736e0a2997d23ca" ns2:_="" ns3:_="" ns4:_="">
    <xsd:import namespace="e4cdbd8a-abb8-4bd7-ba54-4ea4c8f073bc"/>
    <xsd:import namespace="http://schemas.microsoft.com/sharepoint/v3/fields"/>
    <xsd:import namespace="d7a5477a-a4b7-4d00-a636-5704520e8cea"/>
    <xsd:element name="properties">
      <xsd:complexType>
        <xsd:sequence>
          <xsd:element name="documentManagement">
            <xsd:complexType>
              <xsd:all>
                <xsd:element ref="ns2:DHIArea" minOccurs="0"/>
                <xsd:element ref="ns2:DHICategory" minOccurs="0"/>
                <xsd:element ref="ns3:_DCDateCreated" minOccurs="0"/>
                <xsd:element ref="ns4:Publ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dbd8a-abb8-4bd7-ba54-4ea4c8f073bc" elementFormDefault="qualified">
    <xsd:import namespace="http://schemas.microsoft.com/office/2006/documentManagement/types"/>
    <xsd:import namespace="http://schemas.microsoft.com/office/infopath/2007/PartnerControls"/>
    <xsd:element name="DHIArea" ma:index="2" nillable="true" ma:displayName="DHIArea" ma:description="Select the DHI business area for the item" ma:format="Dropdown" ma:internalName="DHIArea">
      <xsd:simpleType>
        <xsd:restriction base="dms:Choice">
          <xsd:enumeration value="Software"/>
          <xsd:enumeration value="Water utilities"/>
          <xsd:enumeration value="Industrial production and technologies"/>
          <xsd:enumeration value="Marine infrastructure and energy"/>
          <xsd:enumeration value="Ecology and aquaculture"/>
          <xsd:enumeration value="Coastal and estuarine engineering"/>
          <xsd:enumeration value="Rivers and reservoirs"/>
          <xsd:enumeration value="Water resources and land use management"/>
          <xsd:enumeration value="Product safety and environment"/>
          <xsd:enumeration value="Management, finance and administration"/>
        </xsd:restriction>
      </xsd:simpleType>
    </xsd:element>
    <xsd:element name="DHICategory" ma:index="3" nillable="true" ma:displayName="DHICategory" ma:description="Select the DHI category for the item" ma:format="Dropdown" ma:internalName="DHICategory">
      <xsd:simpleType>
        <xsd:restriction base="dms:Choice">
          <xsd:enumeration value="Other"/>
          <xsd:enumeration value="Presentation"/>
          <xsd:enumeration value="Proposal"/>
          <xsd:enumeration value="Contract"/>
          <xsd:enumeration value="Report"/>
          <xsd:enumeration value="Other paper"/>
          <xsd:enumeration value="Peer reviewed paper"/>
          <xsd:enumeration value="Publicity material"/>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5" nillable="true" ma:displayName="Date Created" ma:description="Accept the default creation date or add the date and year of publication" ma:format="DateTime"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7a5477a-a4b7-4d00-a636-5704520e8cea" elementFormDefault="qualified">
    <xsd:import namespace="http://schemas.microsoft.com/office/2006/documentManagement/types"/>
    <xsd:import namespace="http://schemas.microsoft.com/office/infopath/2007/PartnerControls"/>
    <xsd:element name="Publication" ma:index="7" nillable="true" ma:displayName="Publication" ma:description="If the item is not a DHI publication, type the full name of the publication, e.g. journal name or book title and publisher" ma:internalName="Public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A6BD81-35A8-4181-8307-A2A682D60F4E}">
  <ds:schemaRefs>
    <ds:schemaRef ds:uri="http://purl.org/dc/terms/"/>
    <ds:schemaRef ds:uri="http://www.w3.org/XML/1998/namespace"/>
    <ds:schemaRef ds:uri="http://schemas.openxmlformats.org/package/2006/metadata/core-properties"/>
    <ds:schemaRef ds:uri="d7a5477a-a4b7-4d00-a636-5704520e8cea"/>
    <ds:schemaRef ds:uri="http://schemas.microsoft.com/office/2006/documentManagement/types"/>
    <ds:schemaRef ds:uri="http://purl.org/dc/elements/1.1/"/>
    <ds:schemaRef ds:uri="http://schemas.microsoft.com/sharepoint/v3/fields"/>
    <ds:schemaRef ds:uri="http://purl.org/dc/dcmitype/"/>
    <ds:schemaRef ds:uri="http://schemas.microsoft.com/office/infopath/2007/PartnerControls"/>
    <ds:schemaRef ds:uri="e4cdbd8a-abb8-4bd7-ba54-4ea4c8f073bc"/>
    <ds:schemaRef ds:uri="http://schemas.microsoft.com/office/2006/metadata/properties"/>
  </ds:schemaRefs>
</ds:datastoreItem>
</file>

<file path=customXml/itemProps2.xml><?xml version="1.0" encoding="utf-8"?>
<ds:datastoreItem xmlns:ds="http://schemas.openxmlformats.org/officeDocument/2006/customXml" ds:itemID="{DAF3E453-D7BE-42C8-B13E-D32A837B30E9}">
  <ds:schemaRefs>
    <ds:schemaRef ds:uri="http://schemas.microsoft.com/sharepoint/v3/contenttype/forms"/>
  </ds:schemaRefs>
</ds:datastoreItem>
</file>

<file path=customXml/itemProps3.xml><?xml version="1.0" encoding="utf-8"?>
<ds:datastoreItem xmlns:ds="http://schemas.openxmlformats.org/officeDocument/2006/customXml" ds:itemID="{FC01D765-EAD5-4B3D-BFE9-5E33244A3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dbd8a-abb8-4bd7-ba54-4ea4c8f073bc"/>
    <ds:schemaRef ds:uri="http://schemas.microsoft.com/sharepoint/v3/fields"/>
    <ds:schemaRef ds:uri="d7a5477a-a4b7-4d00-a636-5704520e8c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1560</Words>
  <Application>Microsoft Office PowerPoint</Application>
  <PresentationFormat>On-screen Show (16:9)</PresentationFormat>
  <Paragraphs>360</Paragraphs>
  <Slides>28</Slides>
  <Notes>3</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DHI</vt:lpstr>
      <vt:lpstr>DWF standard</vt:lpstr>
      <vt:lpstr>   Ground Water Monitoring and Data Management System in Denmark</vt:lpstr>
      <vt:lpstr>Danish Water Forum</vt:lpstr>
      <vt:lpstr>DHI in brief</vt:lpstr>
      <vt:lpstr>GEUS in brief</vt:lpstr>
      <vt:lpstr>Background</vt:lpstr>
      <vt:lpstr>What is Groundwater monitoring?  Groundwater monitoring collects data of relevance for policy and management issues in the water sector. Special focus on establishment of time series and of mapping: </vt:lpstr>
      <vt:lpstr>Why do we need Groundwater Monitoring?</vt:lpstr>
      <vt:lpstr>Flow of Groundwater Monitoring Data</vt:lpstr>
      <vt:lpstr>Monitoring strategy</vt:lpstr>
      <vt:lpstr>Present Design Danish Groundwater Monitoring sites</vt:lpstr>
      <vt:lpstr>Slide 11</vt:lpstr>
      <vt:lpstr>Data available for interpretation </vt:lpstr>
      <vt:lpstr>The annual report</vt:lpstr>
      <vt:lpstr>Main topics of the Report </vt:lpstr>
      <vt:lpstr>“5D” understanding of groundwater quality:</vt:lpstr>
      <vt:lpstr>Conceptual models are the Basics of all monitoring strategy</vt:lpstr>
      <vt:lpstr>Slide 17</vt:lpstr>
      <vt:lpstr>Slide 18</vt:lpstr>
      <vt:lpstr>Slide 19</vt:lpstr>
      <vt:lpstr>Slide 20</vt:lpstr>
      <vt:lpstr>Slide 21</vt:lpstr>
      <vt:lpstr>Slide 22</vt:lpstr>
      <vt:lpstr>Slide 23</vt:lpstr>
      <vt:lpstr>Slide 24</vt:lpstr>
      <vt:lpstr>Active models – hosted solutions</vt:lpstr>
      <vt:lpstr>Data portal    Data Viewer</vt:lpstr>
      <vt:lpstr>More information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PowerPoint Presentation Template</dc:title>
  <dc:creator>Claire Floquet</dc:creator>
  <cp:lastModifiedBy>akbansal</cp:lastModifiedBy>
  <cp:revision>319</cp:revision>
  <cp:lastPrinted>2014-02-28T07:20:57Z</cp:lastPrinted>
  <dcterms:created xsi:type="dcterms:W3CDTF">2012-10-01T09:13:11Z</dcterms:created>
  <dcterms:modified xsi:type="dcterms:W3CDTF">2016-11-16T10:13:20Z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0x010100CE7CBBEAD5001A458FFE4454A484B2B700826E5A5A00A92B479D062B23BBABCCB6</vt:lpwstr>
  </property>
</Properties>
</file>